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presentation.xml" ContentType="application/vnd.openxmlformats-officedocument.presentationml.presentation.main+xml"/>
  <Override PartName="/ppt/slides/slide2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57" r:id="rId3"/>
    <p:sldId id="315" r:id="rId4"/>
    <p:sldId id="327" r:id="rId5"/>
    <p:sldId id="317" r:id="rId6"/>
    <p:sldId id="292" r:id="rId7"/>
    <p:sldId id="325" r:id="rId8"/>
    <p:sldId id="328" r:id="rId9"/>
    <p:sldId id="274" r:id="rId10"/>
    <p:sldId id="269" r:id="rId11"/>
    <p:sldId id="329" r:id="rId12"/>
    <p:sldId id="330" r:id="rId13"/>
    <p:sldId id="331" r:id="rId14"/>
    <p:sldId id="285" r:id="rId15"/>
    <p:sldId id="332" r:id="rId16"/>
    <p:sldId id="320" r:id="rId17"/>
    <p:sldId id="321" r:id="rId18"/>
    <p:sldId id="313" r:id="rId19"/>
    <p:sldId id="333" r:id="rId20"/>
    <p:sldId id="334" r:id="rId21"/>
    <p:sldId id="335" r:id="rId22"/>
    <p:sldId id="336" r:id="rId23"/>
    <p:sldId id="337" r:id="rId24"/>
    <p:sldId id="316" r:id="rId25"/>
    <p:sldId id="296" r:id="rId26"/>
    <p:sldId id="277" r:id="rId27"/>
    <p:sldId id="306" r:id="rId2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CF2D48"/>
    <a:srgbClr val="D52F48"/>
    <a:srgbClr val="DC2B4B"/>
    <a:srgbClr val="E7334B"/>
    <a:srgbClr val="C7C7C7"/>
    <a:srgbClr val="BF9963"/>
    <a:srgbClr val="16223F"/>
    <a:srgbClr val="DC30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31"/>
    <p:restoredTop sz="94641"/>
  </p:normalViewPr>
  <p:slideViewPr>
    <p:cSldViewPr snapToGrid="0" snapToObjects="1">
      <p:cViewPr varScale="1">
        <p:scale>
          <a:sx n="79" d="100"/>
          <a:sy n="79" d="100"/>
        </p:scale>
        <p:origin x="76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C87AA-9EAE-4B41-84CF-FB6A1AD1A13A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05103-2E64-444E-BFDA-EA4AED8CD7A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76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Forside med billede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05103-2E64-444E-BFDA-EA4AED8CD7A8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99221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05103-2E64-444E-BFDA-EA4AED8CD7A8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94488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05103-2E64-444E-BFDA-EA4AED8CD7A8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37527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05103-2E64-444E-BFDA-EA4AED8CD7A8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42843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tekst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05103-2E64-444E-BFDA-EA4AED8CD7A8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20059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tekst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05103-2E64-444E-BFDA-EA4AED8CD7A8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68668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4053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Tomt</a:t>
            </a:r>
            <a:r>
              <a:rPr lang="da-DK" baseline="0" dirty="0"/>
              <a:t> slide til modeller mv.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870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Kapitel </a:t>
            </a:r>
            <a:r>
              <a:rPr lang="da-DK" dirty="0" err="1"/>
              <a:t>breaker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3673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Tomt</a:t>
            </a:r>
            <a:r>
              <a:rPr lang="da-DK" baseline="0" dirty="0"/>
              <a:t> slide til modeller mv.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965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Tomt</a:t>
            </a:r>
            <a:r>
              <a:rPr lang="da-DK" baseline="0" dirty="0"/>
              <a:t> slide til modeller mv.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514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Agenda oversigt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1852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Tomt</a:t>
            </a:r>
            <a:r>
              <a:rPr lang="da-DK" baseline="0" dirty="0"/>
              <a:t> slide til modeller mv.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790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05103-2E64-444E-BFDA-EA4AED8CD7A8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51932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2485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1098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Indholdsside tal/statistik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4342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err="1"/>
              <a:t>Breaker</a:t>
            </a:r>
            <a:r>
              <a:rPr lang="da-DK" dirty="0"/>
              <a:t> </a:t>
            </a:r>
            <a:r>
              <a:rPr lang="da-DK" dirty="0" err="1"/>
              <a:t>typo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05103-2E64-444E-BFDA-EA4AED8CD7A8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20925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The end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480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Agenda oversigt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4459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9580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157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275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705103-2E64-444E-BFDA-EA4AED8CD7A8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246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05103-2E64-444E-BFDA-EA4AED8CD7A8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19580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Indholdsside </a:t>
            </a:r>
            <a:r>
              <a:rPr lang="da-DK" dirty="0" err="1"/>
              <a:t>bullets</a:t>
            </a:r>
            <a:r>
              <a:rPr lang="da-DK" dirty="0"/>
              <a:t> og billede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705103-2E64-444E-BFDA-EA4AED8CD7A8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9405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3E6A-ACAB-144A-8DA3-E46638265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E1B0E-C1EC-BE41-A1AF-E6A87D344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DFA4B-E37B-6A4F-8A15-348AADFA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A5ED5-830E-004B-9361-E94E4E08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59986-9702-5449-810E-4FFF61FF5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7674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0583-1925-9C4C-B599-B06EECFF0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9C706-7B6C-4048-8785-F0DB4FA53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6141F-7D0B-F64D-A9E2-1BF02DCDA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C7C68-FD56-E14B-B20F-76020E52A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77A9C-23D5-BA4A-B436-6FAE39248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717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F0335E-9424-A64E-B97D-51482303B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AECF0-E840-DA48-9513-BEB726FFD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31CD8-8E03-044A-9EDD-35B0D96A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9D2F0-7073-A749-B225-50A9D442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CC37B-87A4-CE42-AC0E-94579306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0313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3E6A-ACAB-144A-8DA3-E46638265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FE1B0E-C1EC-BE41-A1AF-E6A87D3449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DFA4B-E37B-6A4F-8A15-348AADFA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A5ED5-830E-004B-9361-E94E4E085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59986-9702-5449-810E-4FFF61FF5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9613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0A69-41B1-084A-A047-119CB0D92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6CF1B-B404-694A-907E-2C7A3B23E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DFA28-26D5-0C41-9546-196AD8AB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16AC3-5B9C-0444-A53A-E446362F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A4DA5-060B-7445-AF7B-1B1F116D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834544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634F-4A4A-BE4C-85C6-692C4D0E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72EE1-C8C3-9243-ACBC-3ECD69655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21DCF-46BB-A345-A0E9-4DB9C0B8F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DEB18-4EEB-0548-BEFC-D4B1FF670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E9F80-6A1A-684C-8F1F-9B03FCB2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8382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27B16-2B7B-CC43-A6DD-6F4D99857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1A4C5-FB3E-B14E-81C9-7EFD69626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63E03-7D3F-C641-9A0C-5E9F5D020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03513-1C91-4942-BB7B-DA7460BC9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279B-3137-E648-B42F-D25BB643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F63D-2421-8442-B20B-7FD7EBD5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5108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343C-EA6C-0D4E-AF4C-F7677785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BE044-B084-C24B-BC49-9704F9893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D736F-6CF4-474C-9D8C-2E950FB02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5A584-5D97-7F4C-8412-6EEA05479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86B358-BA4F-0348-8C38-7E56DEF81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6A0842-CDBA-9440-B1E5-BB2530E9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94AE3-3D41-984A-B882-7BC5551A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F07AD-1574-0846-BB75-B40AFF481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558141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3D568-3D8C-CE4E-8AE8-49DBC0A0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2013A-2090-E54F-AF71-0AD5680B0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638D33-0968-A54C-BE07-FD67E91B1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531D9-876C-CC45-A1D4-7A07EBECB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9264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4AEBE-61B2-7341-88F5-BC368883C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A8AFD-BF21-3A42-AC67-27A90C3D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60187-60B3-BA46-BD99-6F9051AF4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59648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5C72-4CBA-9F40-A865-AA0532F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A2717-4025-2240-986C-4C04132B6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D7EB7-DEB3-384A-8E60-25207E673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48177-6CDE-A548-9EE2-1AA0C42E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4C9BA-DF15-9B43-AC7F-969FEA7D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D477F-F8D2-5241-B3C7-2854C954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953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90A69-41B1-084A-A047-119CB0D92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6CF1B-B404-694A-907E-2C7A3B23EE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DFA28-26D5-0C41-9546-196AD8AB6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816AC3-5B9C-0444-A53A-E446362F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A4DA5-060B-7445-AF7B-1B1F116DE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6204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8A19-6E3D-044A-BA6A-AD46FFF5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E6BFCB-8E05-F94E-887B-B58BA91A3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C99C6-AC6D-5F41-8E13-4604BC29A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F3046-D815-C74E-BC2B-DFDA6BF9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A33BE-366E-CA4C-9917-89D0280C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7D7EE-5D68-0047-9D22-D8E2A1B8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46530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80583-1925-9C4C-B599-B06EECFF0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9C706-7B6C-4048-8785-F0DB4FA53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6141F-7D0B-F64D-A9E2-1BF02DCDA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8C7C68-FD56-E14B-B20F-76020E52A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77A9C-23D5-BA4A-B436-6FAE39248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82706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F0335E-9424-A64E-B97D-51482303B7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7AECF0-E840-DA48-9513-BEB726FFDB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31CD8-8E03-044A-9EDD-35B0D96A5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9D2F0-7073-A749-B225-50A9D442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CC37B-87A4-CE42-AC0E-94579306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3524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0634F-4A4A-BE4C-85C6-692C4D0E1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72EE1-C8C3-9243-ACBC-3ECD69655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21DCF-46BB-A345-A0E9-4DB9C0B8F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1DEB18-4EEB-0548-BEFC-D4B1FF670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E9F80-6A1A-684C-8F1F-9B03FCB2F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324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27B16-2B7B-CC43-A6DD-6F4D99857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1A4C5-FB3E-B14E-81C9-7EFD69626B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D63E03-7D3F-C641-9A0C-5E9F5D020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A03513-1C91-4942-BB7B-DA7460BC94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279B-3137-E648-B42F-D25BB643A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57F63D-2421-8442-B20B-7FD7EBD52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9534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2343C-EA6C-0D4E-AF4C-F7677785A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BE044-B084-C24B-BC49-9704F9893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DD736F-6CF4-474C-9D8C-2E950FB02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A5A584-5D97-7F4C-8412-6EEA05479D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86B358-BA4F-0348-8C38-7E56DEF819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6A0842-CDBA-9440-B1E5-BB2530E9C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94AE3-3D41-984A-B882-7BC5551AA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8F07AD-1574-0846-BB75-B40AFF481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250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3D568-3D8C-CE4E-8AE8-49DBC0A0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F2013A-2090-E54F-AF71-0AD5680B0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638D33-0968-A54C-BE07-FD67E91B1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4531D9-876C-CC45-A1D4-7A07EBECB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2272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54AEBE-61B2-7341-88F5-BC368883C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A8AFD-BF21-3A42-AC67-27A90C3D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C60187-60B3-BA46-BD99-6F9051AF4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427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5C72-4CBA-9F40-A865-AA0532F22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A2717-4025-2240-986C-4C04132B6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DD7EB7-DEB3-384A-8E60-25207E6739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448177-6CDE-A548-9EE2-1AA0C42EF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94C9BA-DF15-9B43-AC7F-969FEA7D2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D477F-F8D2-5241-B3C7-2854C9547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2588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8A19-6E3D-044A-BA6A-AD46FFF5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E6BFCB-8E05-F94E-887B-B58BA91A34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8C99C6-AC6D-5F41-8E13-4604BC29A2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7F3046-D815-C74E-BC2B-DFDA6BF9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CA33BE-366E-CA4C-9917-89D0280CA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57D7EE-5D68-0047-9D22-D8E2A1B8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06634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78359-D0B2-954C-BFED-C292A262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da-D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5EA43-D3E8-1642-9C2A-C6777636E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8A887-3BCD-6141-B7D3-84F347423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27BA7-A2FB-5045-9DCF-DAFEFE7B6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C81B2-C816-4D4A-8E15-2BBD038FA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8591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178359-D0B2-954C-BFED-C292A262F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15EA43-D3E8-1642-9C2A-C6777636E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8A887-3BCD-6141-B7D3-84F347423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6FB8D-EF4B-2C45-9869-371CC6E57A99}" type="datetimeFigureOut">
              <a:rPr lang="da-DK" smtClean="0"/>
              <a:t>01-12-2022</a:t>
            </a:fld>
            <a:endParaRPr lang="da-D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C27BA7-A2FB-5045-9DCF-DAFEFE7B6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C81B2-C816-4D4A-8E15-2BBD038FA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A5859-79F5-D942-B5CA-308B33ACAFD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61731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3132A94-1FD0-C144-9988-8366E2802D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27"/>
          <a:stretch/>
        </p:blipFill>
        <p:spPr>
          <a:xfrm>
            <a:off x="3230880" y="932507"/>
            <a:ext cx="8981440" cy="5935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DCB987-E75E-1947-BDA5-9652327161A6}"/>
              </a:ext>
            </a:extLst>
          </p:cNvPr>
          <p:cNvSpPr txBox="1"/>
          <p:nvPr/>
        </p:nvSpPr>
        <p:spPr>
          <a:xfrm>
            <a:off x="1697187" y="2888797"/>
            <a:ext cx="7561113" cy="224676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r>
              <a:rPr lang="da-DK" sz="7000" b="1" spc="300" dirty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DUAL CAREER</a:t>
            </a:r>
          </a:p>
          <a:p>
            <a:r>
              <a:rPr lang="da-DK" sz="7000" b="1" spc="300" dirty="0">
                <a:solidFill>
                  <a:schemeClr val="bg1"/>
                </a:solidFill>
                <a:effectLst>
                  <a:outerShdw blurRad="38100" dist="25400" dir="2700000" algn="tl" rotWithShape="0">
                    <a:prstClr val="black">
                      <a:alpha val="7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FORÆLDRE</a:t>
            </a:r>
          </a:p>
        </p:txBody>
      </p:sp>
    </p:spTree>
    <p:extLst>
      <p:ext uri="{BB962C8B-B14F-4D97-AF65-F5344CB8AC3E}">
        <p14:creationId xmlns:p14="http://schemas.microsoft.com/office/powerpoint/2010/main" val="3757965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241066-652A-6A49-B9E0-048333968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" y="0"/>
            <a:ext cx="1218023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09CA39-58D2-F74C-95F1-02F4BD30D2CF}"/>
              </a:ext>
            </a:extLst>
          </p:cNvPr>
          <p:cNvSpPr txBox="1"/>
          <p:nvPr/>
        </p:nvSpPr>
        <p:spPr>
          <a:xfrm>
            <a:off x="800587" y="2480595"/>
            <a:ext cx="5295413" cy="18933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Planlægge og strukturere </a:t>
            </a: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 tage bevidste valg</a:t>
            </a:r>
          </a:p>
          <a:p>
            <a:pPr algn="ctr">
              <a:lnSpc>
                <a:spcPct val="150000"/>
              </a:lnSpc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Bruge støtte og vejledning</a:t>
            </a:r>
          </a:p>
          <a:p>
            <a:pPr algn="ctr">
              <a:lnSpc>
                <a:spcPct val="150000"/>
              </a:lnSpc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Tage mere og mere ansvar</a:t>
            </a:r>
          </a:p>
          <a:p>
            <a:pPr algn="ctr">
              <a:lnSpc>
                <a:spcPct val="150000"/>
              </a:lnSpc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Kommunikere tydeligt og konstruktivt</a:t>
            </a:r>
          </a:p>
          <a:p>
            <a:pPr algn="ctr">
              <a:lnSpc>
                <a:spcPct val="150000"/>
              </a:lnSpc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Se det motiverende i processen – tænk langsigtet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856F9A-B2D8-954A-82BC-95FBA162FF0B}"/>
              </a:ext>
            </a:extLst>
          </p:cNvPr>
          <p:cNvSpPr txBox="1"/>
          <p:nvPr/>
        </p:nvSpPr>
        <p:spPr>
          <a:xfrm>
            <a:off x="453813" y="6437406"/>
            <a:ext cx="11284374" cy="1864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a-DK" sz="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DANMARK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13C3F5-CB6F-CD43-8709-89E8C9123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6473" y="442686"/>
            <a:ext cx="3978467" cy="59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081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241066-652A-6A49-B9E0-048333968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" y="0"/>
            <a:ext cx="1218023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776768-5E32-AE4A-B50D-6D6E98934730}"/>
              </a:ext>
            </a:extLst>
          </p:cNvPr>
          <p:cNvSpPr txBox="1"/>
          <p:nvPr/>
        </p:nvSpPr>
        <p:spPr>
          <a:xfrm>
            <a:off x="712198" y="2457769"/>
            <a:ext cx="5749671" cy="1938992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/>
            <a:r>
              <a:rPr lang="da-DK" sz="4000" b="1" spc="300" dirty="0">
                <a:solidFill>
                  <a:srgbClr val="E733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Hvad kan I som forældre hjælpe med?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856F9A-B2D8-954A-82BC-95FBA162FF0B}"/>
              </a:ext>
            </a:extLst>
          </p:cNvPr>
          <p:cNvSpPr txBox="1"/>
          <p:nvPr/>
        </p:nvSpPr>
        <p:spPr>
          <a:xfrm>
            <a:off x="453813" y="6437406"/>
            <a:ext cx="11284374" cy="1864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a-DK" sz="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DANMARK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13C3F5-CB6F-CD43-8709-89E8C9123B3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987" y="442686"/>
            <a:ext cx="3979439" cy="5969159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C4C3D176-CF9A-414F-9A32-CDA0A8CF24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205" y="458996"/>
            <a:ext cx="5165888" cy="595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71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241066-652A-6A49-B9E0-048333968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" y="0"/>
            <a:ext cx="1218023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09CA39-58D2-F74C-95F1-02F4BD30D2CF}"/>
              </a:ext>
            </a:extLst>
          </p:cNvPr>
          <p:cNvSpPr txBox="1"/>
          <p:nvPr/>
        </p:nvSpPr>
        <p:spPr>
          <a:xfrm>
            <a:off x="800587" y="1372600"/>
            <a:ext cx="5295413" cy="3739998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Praktisk hjælp -&gt; men overlad mere og mere ansvar</a:t>
            </a:r>
          </a:p>
          <a:p>
            <a:pPr algn="ctr">
              <a:lnSpc>
                <a:spcPct val="150000"/>
              </a:lnSpc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Støtte i at bruge planlægningsværktøjer</a:t>
            </a:r>
          </a:p>
          <a:p>
            <a:pPr algn="ctr">
              <a:lnSpc>
                <a:spcPct val="150000"/>
              </a:lnSpc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Tale om hvad god restitution er</a:t>
            </a:r>
          </a:p>
          <a:p>
            <a:pPr algn="ctr">
              <a:lnSpc>
                <a:spcPct val="150000"/>
              </a:lnSpc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Støtte i at tage ansvar og agere tidligt ift. aftaler, ændringer og samtaler</a:t>
            </a:r>
          </a:p>
          <a:p>
            <a:pPr algn="ctr">
              <a:lnSpc>
                <a:spcPct val="150000"/>
              </a:lnSpc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Lytte, stille åbne spørgsmål, vejlede</a:t>
            </a:r>
          </a:p>
          <a:p>
            <a:pPr algn="ctr">
              <a:lnSpc>
                <a:spcPct val="150000"/>
              </a:lnSpc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Langsigtet fokus på processen</a:t>
            </a:r>
          </a:p>
          <a:p>
            <a:pPr algn="ctr">
              <a:lnSpc>
                <a:spcPct val="150000"/>
              </a:lnSpc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Tal om hvad uddannelse og elitesport giver af positive ting – udover karakterer og resultater</a:t>
            </a:r>
          </a:p>
          <a:p>
            <a:pPr algn="ctr">
              <a:lnSpc>
                <a:spcPct val="150000"/>
              </a:lnSpc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Motivation og mindre </a:t>
            </a:r>
            <a:r>
              <a:rPr lang="da-DK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ups-</a:t>
            </a: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a-DK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downs</a:t>
            </a:r>
            <a:endParaRPr lang="da-D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856F9A-B2D8-954A-82BC-95FBA162FF0B}"/>
              </a:ext>
            </a:extLst>
          </p:cNvPr>
          <p:cNvSpPr txBox="1"/>
          <p:nvPr/>
        </p:nvSpPr>
        <p:spPr>
          <a:xfrm>
            <a:off x="453813" y="6437406"/>
            <a:ext cx="11284374" cy="1864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a-DK" sz="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DANMARK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13C3F5-CB6F-CD43-8709-89E8C9123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2205" y="458996"/>
            <a:ext cx="5165888" cy="595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0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1BBEB5-4485-F04C-A623-AECF87E09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1097281" y="994126"/>
            <a:ext cx="10742506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r>
              <a:rPr lang="da-DK" sz="4000" b="1" spc="300" dirty="0">
                <a:solidFill>
                  <a:srgbClr val="E733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Planlægning</a:t>
            </a:r>
          </a:p>
          <a:p>
            <a:r>
              <a:rPr lang="da-DK" sz="4000" b="1" spc="300" dirty="0">
                <a:solidFill>
                  <a:srgbClr val="E733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 Hvornår gør jeg hvad?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57A1D-A79C-B643-A92E-95284BE46951}"/>
              </a:ext>
            </a:extLst>
          </p:cNvPr>
          <p:cNvSpPr txBox="1"/>
          <p:nvPr/>
        </p:nvSpPr>
        <p:spPr>
          <a:xfrm>
            <a:off x="1097281" y="2435799"/>
            <a:ext cx="7524205" cy="307776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Inddel din dag i kasser og gør det, du har planlagt, fokuseret. Planlæg både lektier, træning, restitution/forberedelse til sport og social tid/egen tid.</a:t>
            </a:r>
          </a:p>
          <a:p>
            <a:endParaRPr lang="da-DK" dirty="0"/>
          </a:p>
          <a:p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Overvej og planlæg:</a:t>
            </a:r>
          </a:p>
          <a:p>
            <a:endParaRPr lang="da-D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Hvornår laver jeg lektier? Hvornår er jeg mest frisk/effektiv?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Hvornår træner jeg?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Hvornår restituerer jeg – og hvilken restitution er rigtig for mig – i dag?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Hvornår får jeg styr på det praktiske?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Hvornår har jeg tid, som jeg kan bruge på det, jeg har lyst til?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Hvor meget af hvert er bedst for mig ud fra den tid og de muligheder, jeg har?</a:t>
            </a:r>
          </a:p>
          <a:p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913CD-896D-1944-AAF2-C73F6EDC6C95}"/>
              </a:ext>
            </a:extLst>
          </p:cNvPr>
          <p:cNvSpPr txBox="1"/>
          <p:nvPr/>
        </p:nvSpPr>
        <p:spPr>
          <a:xfrm>
            <a:off x="453813" y="6437406"/>
            <a:ext cx="11284374" cy="1864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a-DK" sz="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DANMARK</a:t>
            </a:r>
          </a:p>
        </p:txBody>
      </p:sp>
    </p:spTree>
    <p:extLst>
      <p:ext uri="{BB962C8B-B14F-4D97-AF65-F5344CB8AC3E}">
        <p14:creationId xmlns:p14="http://schemas.microsoft.com/office/powerpoint/2010/main" val="2278819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1BBEB5-4485-F04C-A623-AECF87E09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023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1097281" y="994126"/>
            <a:ext cx="10742506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r>
              <a:rPr lang="da-DK" sz="4000" b="1" spc="300" dirty="0">
                <a:solidFill>
                  <a:srgbClr val="E733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Planlægning</a:t>
            </a:r>
          </a:p>
          <a:p>
            <a:r>
              <a:rPr lang="da-DK" sz="4000" b="1" spc="300" dirty="0">
                <a:solidFill>
                  <a:srgbClr val="E733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 Hvornår gør jeg hvad?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57A1D-A79C-B643-A92E-95284BE46951}"/>
              </a:ext>
            </a:extLst>
          </p:cNvPr>
          <p:cNvSpPr txBox="1"/>
          <p:nvPr/>
        </p:nvSpPr>
        <p:spPr>
          <a:xfrm>
            <a:off x="1097281" y="2435799"/>
            <a:ext cx="7524205" cy="307776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Inddel din dag i kasser og gør det, du har planlagt, fokuseret. Planlæg både lektier, træning, restitution/forberedelse til sport og social tid/egen tid.</a:t>
            </a:r>
          </a:p>
          <a:p>
            <a:endParaRPr lang="da-DK" dirty="0"/>
          </a:p>
          <a:p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Overvej og planlæg:</a:t>
            </a:r>
          </a:p>
          <a:p>
            <a:endParaRPr lang="da-D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Hvornår laver jeg lektier? Hvornår er jeg mest frisk/effektiv?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Hvornår træner jeg?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Hvornår restituerer jeg – og hvilken restitution er rigtig for mig – i dag?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Hvornår får jeg styr på det praktiske?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Hvornår har jeg tid, som jeg kan bruge på det, jeg har lyst til?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Hvor meget af hvert er bedst for mig ud fra den tid og de muligheder, jeg har?</a:t>
            </a:r>
          </a:p>
          <a:p>
            <a:endParaRPr lang="da-DK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913CD-896D-1944-AAF2-C73F6EDC6C95}"/>
              </a:ext>
            </a:extLst>
          </p:cNvPr>
          <p:cNvSpPr txBox="1"/>
          <p:nvPr/>
        </p:nvSpPr>
        <p:spPr>
          <a:xfrm>
            <a:off x="453813" y="6437406"/>
            <a:ext cx="11284374" cy="1864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a-DK" sz="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DANMARK</a:t>
            </a:r>
          </a:p>
        </p:txBody>
      </p:sp>
    </p:spTree>
    <p:extLst>
      <p:ext uri="{BB962C8B-B14F-4D97-AF65-F5344CB8AC3E}">
        <p14:creationId xmlns:p14="http://schemas.microsoft.com/office/powerpoint/2010/main" val="2136293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776768-5E32-AE4A-B50D-6D6E98934730}"/>
              </a:ext>
            </a:extLst>
          </p:cNvPr>
          <p:cNvSpPr txBox="1"/>
          <p:nvPr/>
        </p:nvSpPr>
        <p:spPr>
          <a:xfrm>
            <a:off x="668023" y="994126"/>
            <a:ext cx="6128703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Restitutionsformer og strategier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9CA39-58D2-F74C-95F1-02F4BD30D2CF}"/>
              </a:ext>
            </a:extLst>
          </p:cNvPr>
          <p:cNvSpPr txBox="1"/>
          <p:nvPr/>
        </p:nvSpPr>
        <p:spPr>
          <a:xfrm>
            <a:off x="668023" y="2492359"/>
            <a:ext cx="4775200" cy="355481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”Aktiv” mental restitution og fysisk restitution: 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Lektier, mental forberedelse til kamp/træning (f.eks. visualisering eller gåtur) planlægning, evaluering, kommunikation og koordinering</a:t>
            </a:r>
            <a:b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Passiv mental og fysisk restitution:</a:t>
            </a:r>
            <a:b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Nattesøvn (forlænges gerne efter behov), Hvile, en lur (uden SoMe), mindfulness-øvelse. </a:t>
            </a:r>
            <a:b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Egen tid/mental og følelsesmæssig restitution: </a:t>
            </a:r>
            <a:r>
              <a:rPr kumimoji="0" lang="da-DK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Alene-tid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Venner, familie, kæreste, SoMe (hvad gælder for dig som atlet/menneske?), film/serier, andre interesser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13C3F5-CB6F-CD43-8709-89E8C9123B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78466" y="456812"/>
            <a:ext cx="4775200" cy="593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91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pil&#10;&#10;Automatisk genereret beskrivelse">
            <a:extLst>
              <a:ext uri="{FF2B5EF4-FFF2-40B4-BE49-F238E27FC236}">
                <a16:creationId xmlns:a16="http://schemas.microsoft.com/office/drawing/2014/main" id="{5B1BBE06-32A7-19D1-FF12-80C8611D2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531" y="375599"/>
            <a:ext cx="6566102" cy="610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19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A747A51-C9A9-8549-92A3-95D7CE567608}"/>
              </a:ext>
            </a:extLst>
          </p:cNvPr>
          <p:cNvSpPr txBox="1"/>
          <p:nvPr/>
        </p:nvSpPr>
        <p:spPr>
          <a:xfrm>
            <a:off x="453813" y="1602470"/>
            <a:ext cx="11284374" cy="3785652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Overførsel af værdier og kompetencer mellem sport og uddannelse </a:t>
            </a:r>
            <a:r>
              <a:rPr kumimoji="0" lang="da-DK" sz="4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kumimoji="0" lang="da-DK" sz="4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stor mulighed for endnu stærkere udvikling begge steder</a:t>
            </a:r>
          </a:p>
        </p:txBody>
      </p:sp>
    </p:spTree>
    <p:extLst>
      <p:ext uri="{BB962C8B-B14F-4D97-AF65-F5344CB8AC3E}">
        <p14:creationId xmlns:p14="http://schemas.microsoft.com/office/powerpoint/2010/main" val="4193914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2368290A-D41E-A752-49F4-8690A7C7E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017" y="310872"/>
            <a:ext cx="6853965" cy="623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70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55E21105-699D-5859-8029-FBC5EE20C0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263" y="634621"/>
            <a:ext cx="5588758" cy="5588758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A4B63C14-0D9C-3F04-48B4-6ACDF3BE7C08}"/>
              </a:ext>
            </a:extLst>
          </p:cNvPr>
          <p:cNvSpPr txBox="1"/>
          <p:nvPr/>
        </p:nvSpPr>
        <p:spPr>
          <a:xfrm>
            <a:off x="4985657" y="2177143"/>
            <a:ext cx="21009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500" b="1" dirty="0">
                <a:latin typeface="Arial" panose="020B0604020202020204" pitchFamily="34" charset="0"/>
                <a:cs typeface="Arial" panose="020B0604020202020204" pitchFamily="34" charset="0"/>
              </a:rPr>
              <a:t>SUCCESS!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686D598B-0201-7DAC-5488-C8D02DBAE19F}"/>
              </a:ext>
            </a:extLst>
          </p:cNvPr>
          <p:cNvSpPr txBox="1"/>
          <p:nvPr/>
        </p:nvSpPr>
        <p:spPr>
          <a:xfrm>
            <a:off x="4539343" y="718457"/>
            <a:ext cx="29718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500" b="1" dirty="0">
                <a:latin typeface="Arial" panose="020B0604020202020204" pitchFamily="34" charset="0"/>
                <a:cs typeface="Arial" panose="020B0604020202020204" pitchFamily="34" charset="0"/>
              </a:rPr>
              <a:t>The Iceberg Illusion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D9DA622-CDA6-DDE2-7A3A-72D412CBE780}"/>
              </a:ext>
            </a:extLst>
          </p:cNvPr>
          <p:cNvSpPr txBox="1"/>
          <p:nvPr/>
        </p:nvSpPr>
        <p:spPr>
          <a:xfrm>
            <a:off x="2002403" y="1623145"/>
            <a:ext cx="204651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500" b="1" dirty="0">
                <a:latin typeface="Arial" panose="020B0604020202020204" pitchFamily="34" charset="0"/>
                <a:cs typeface="Arial" panose="020B0604020202020204" pitchFamily="34" charset="0"/>
              </a:rPr>
              <a:t>Success is an </a:t>
            </a:r>
            <a:r>
              <a:rPr lang="da-DK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iceberg</a:t>
            </a:r>
            <a:endParaRPr lang="da-DK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44B88449-7FA9-5C7B-536D-6C38FCD1B2C8}"/>
              </a:ext>
            </a:extLst>
          </p:cNvPr>
          <p:cNvSpPr txBox="1"/>
          <p:nvPr/>
        </p:nvSpPr>
        <p:spPr>
          <a:xfrm>
            <a:off x="8254597" y="1493444"/>
            <a:ext cx="15022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people see</a:t>
            </a:r>
          </a:p>
        </p:txBody>
      </p:sp>
      <p:sp>
        <p:nvSpPr>
          <p:cNvPr id="9" name="Pil: bøjet til venstre 8">
            <a:extLst>
              <a:ext uri="{FF2B5EF4-FFF2-40B4-BE49-F238E27FC236}">
                <a16:creationId xmlns:a16="http://schemas.microsoft.com/office/drawing/2014/main" id="{879DD204-9CDC-4369-45F9-C4027510A3BB}"/>
              </a:ext>
            </a:extLst>
          </p:cNvPr>
          <p:cNvSpPr/>
          <p:nvPr/>
        </p:nvSpPr>
        <p:spPr>
          <a:xfrm rot="2758292">
            <a:off x="8031028" y="1808416"/>
            <a:ext cx="447139" cy="1060618"/>
          </a:xfrm>
          <a:prstGeom prst="curvedLeftArrow">
            <a:avLst>
              <a:gd name="adj1" fmla="val 19236"/>
              <a:gd name="adj2" fmla="val 67879"/>
              <a:gd name="adj3" fmla="val 3583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1E17AC64-BC0B-625F-3843-BBDF6AB5A9D5}"/>
              </a:ext>
            </a:extLst>
          </p:cNvPr>
          <p:cNvSpPr txBox="1"/>
          <p:nvPr/>
        </p:nvSpPr>
        <p:spPr>
          <a:xfrm>
            <a:off x="7874718" y="3272689"/>
            <a:ext cx="18266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people don’t see</a:t>
            </a:r>
          </a:p>
        </p:txBody>
      </p:sp>
      <p:sp>
        <p:nvSpPr>
          <p:cNvPr id="11" name="Pil: bøjet til venstre 10">
            <a:extLst>
              <a:ext uri="{FF2B5EF4-FFF2-40B4-BE49-F238E27FC236}">
                <a16:creationId xmlns:a16="http://schemas.microsoft.com/office/drawing/2014/main" id="{DFD9B319-CF2C-CFC2-96FE-8E12D102D9FF}"/>
              </a:ext>
            </a:extLst>
          </p:cNvPr>
          <p:cNvSpPr/>
          <p:nvPr/>
        </p:nvSpPr>
        <p:spPr>
          <a:xfrm rot="2758292" flipH="1">
            <a:off x="7709277" y="2883266"/>
            <a:ext cx="393952" cy="1060618"/>
          </a:xfrm>
          <a:prstGeom prst="curvedLeftArrow">
            <a:avLst>
              <a:gd name="adj1" fmla="val 19236"/>
              <a:gd name="adj2" fmla="val 67879"/>
              <a:gd name="adj3" fmla="val 3583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chemeClr val="tx1"/>
              </a:solidFill>
            </a:endParaRP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5CDCA083-0E43-350A-9BC2-A282E0E98AA1}"/>
              </a:ext>
            </a:extLst>
          </p:cNvPr>
          <p:cNvSpPr txBox="1"/>
          <p:nvPr/>
        </p:nvSpPr>
        <p:spPr>
          <a:xfrm>
            <a:off x="7161701" y="4087722"/>
            <a:ext cx="1262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500" b="1" dirty="0">
                <a:latin typeface="Arial" panose="020B0604020202020204" pitchFamily="34" charset="0"/>
                <a:cs typeface="Arial" panose="020B0604020202020204" pitchFamily="34" charset="0"/>
              </a:rPr>
              <a:t>Dedication</a:t>
            </a:r>
            <a:r>
              <a:rPr lang="da-DK" dirty="0"/>
              <a:t> 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E31A40A5-F754-DF7F-8BAF-F090F0ADF182}"/>
              </a:ext>
            </a:extLst>
          </p:cNvPr>
          <p:cNvSpPr txBox="1"/>
          <p:nvPr/>
        </p:nvSpPr>
        <p:spPr>
          <a:xfrm>
            <a:off x="6705486" y="4850090"/>
            <a:ext cx="151311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500" b="1" dirty="0">
                <a:latin typeface="Arial" panose="020B0604020202020204" pitchFamily="34" charset="0"/>
                <a:cs typeface="Arial" panose="020B0604020202020204" pitchFamily="34" charset="0"/>
              </a:rPr>
              <a:t>Hard work</a:t>
            </a:r>
            <a:endParaRPr lang="da-DK" b="1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5AA48E6-17A2-4549-4C99-9691082EC289}"/>
              </a:ext>
            </a:extLst>
          </p:cNvPr>
          <p:cNvSpPr txBox="1"/>
          <p:nvPr/>
        </p:nvSpPr>
        <p:spPr>
          <a:xfrm>
            <a:off x="6324551" y="5462363"/>
            <a:ext cx="13171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500" b="1" dirty="0">
                <a:latin typeface="Arial" panose="020B0604020202020204" pitchFamily="34" charset="0"/>
                <a:cs typeface="Arial" panose="020B0604020202020204" pitchFamily="34" charset="0"/>
              </a:rPr>
              <a:t>Good habits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EEF0D983-915F-C589-0A32-DAEA147B858B}"/>
              </a:ext>
            </a:extLst>
          </p:cNvPr>
          <p:cNvSpPr txBox="1"/>
          <p:nvPr/>
        </p:nvSpPr>
        <p:spPr>
          <a:xfrm>
            <a:off x="3836646" y="5900213"/>
            <a:ext cx="21009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500" b="1" dirty="0">
                <a:latin typeface="Arial" panose="020B0604020202020204" pitchFamily="34" charset="0"/>
                <a:cs typeface="Arial" panose="020B0604020202020204" pitchFamily="34" charset="0"/>
              </a:rPr>
              <a:t>Disappointments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8A89842D-1F36-E6A7-CC5A-D7E44C8111F4}"/>
              </a:ext>
            </a:extLst>
          </p:cNvPr>
          <p:cNvSpPr txBox="1"/>
          <p:nvPr/>
        </p:nvSpPr>
        <p:spPr>
          <a:xfrm>
            <a:off x="4048917" y="5104009"/>
            <a:ext cx="13171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500" b="1" dirty="0">
                <a:latin typeface="Arial" panose="020B0604020202020204" pitchFamily="34" charset="0"/>
                <a:cs typeface="Arial" panose="020B0604020202020204" pitchFamily="34" charset="0"/>
              </a:rPr>
              <a:t>Sacrifice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01D700DA-01D3-5A82-6346-3F8072091EED}"/>
              </a:ext>
            </a:extLst>
          </p:cNvPr>
          <p:cNvSpPr txBox="1"/>
          <p:nvPr/>
        </p:nvSpPr>
        <p:spPr>
          <a:xfrm>
            <a:off x="4048917" y="4355989"/>
            <a:ext cx="838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500" b="1" dirty="0"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955426C0-0655-08F5-901D-31D36C10D518}"/>
              </a:ext>
            </a:extLst>
          </p:cNvPr>
          <p:cNvSpPr txBox="1"/>
          <p:nvPr/>
        </p:nvSpPr>
        <p:spPr>
          <a:xfrm>
            <a:off x="3150845" y="3503522"/>
            <a:ext cx="131717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500" b="1" dirty="0">
                <a:latin typeface="Arial" panose="020B0604020202020204" pitchFamily="34" charset="0"/>
                <a:cs typeface="Arial" panose="020B0604020202020204" pitchFamily="34" charset="0"/>
              </a:rPr>
              <a:t>Persistence</a:t>
            </a:r>
          </a:p>
        </p:txBody>
      </p:sp>
    </p:spTree>
    <p:extLst>
      <p:ext uri="{BB962C8B-B14F-4D97-AF65-F5344CB8AC3E}">
        <p14:creationId xmlns:p14="http://schemas.microsoft.com/office/powerpoint/2010/main" val="1667574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1097281" y="994126"/>
            <a:ext cx="10742506" cy="1938992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Målsætninger med skolens elitesportsordning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4000" b="1" i="0" u="none" strike="noStrike" kern="1200" cap="none" spc="300" normalizeH="0" baseline="0" noProof="0" dirty="0">
              <a:ln>
                <a:noFill/>
              </a:ln>
              <a:solidFill>
                <a:srgbClr val="E7334B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57A1D-A79C-B643-A92E-95284BE46951}"/>
              </a:ext>
            </a:extLst>
          </p:cNvPr>
          <p:cNvSpPr txBox="1"/>
          <p:nvPr/>
        </p:nvSpPr>
        <p:spPr>
          <a:xfrm>
            <a:off x="1097281" y="2553598"/>
            <a:ext cx="10742506" cy="281404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a-DK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da-DK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 </a:t>
            </a:r>
          </a:p>
        </p:txBody>
      </p:sp>
    </p:spTree>
    <p:extLst>
      <p:ext uri="{BB962C8B-B14F-4D97-AF65-F5344CB8AC3E}">
        <p14:creationId xmlns:p14="http://schemas.microsoft.com/office/powerpoint/2010/main" val="3545161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CCF076EC-B4CC-62F7-CF69-5B5479768F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345" y="455130"/>
            <a:ext cx="8917310" cy="594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9963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241066-652A-6A49-B9E0-048333968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" y="-47134"/>
            <a:ext cx="12180232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09CA39-58D2-F74C-95F1-02F4BD30D2CF}"/>
              </a:ext>
            </a:extLst>
          </p:cNvPr>
          <p:cNvSpPr txBox="1"/>
          <p:nvPr/>
        </p:nvSpPr>
        <p:spPr>
          <a:xfrm>
            <a:off x="904672" y="880768"/>
            <a:ext cx="5295413" cy="521732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Livet og i særdeleshed topidræt er fuld af svære valg. Tanker og følelser kan ofte spille en  “uheldig rolle”, specielt hvis man er presset.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da-D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Vi forsøger at gøre eleverne bevidste om, hvornår de ubevidst bliver kapret af tanker og følelser.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da-D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Så de kan træffe mere bevidste “værdi styret valg, og handle som de i virkeligheden gerne vil, men ikke altid får gjort.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endParaRPr lang="da-DK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Alle værdistyret valg/handlinger er et lille skridt mod missionen, mere mental styrke og det fulde </a:t>
            </a:r>
            <a:r>
              <a:rPr lang="da-DK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potetntiale</a:t>
            </a:r>
            <a:r>
              <a:rPr lang="da-DK" sz="1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856F9A-B2D8-954A-82BC-95FBA162FF0B}"/>
              </a:ext>
            </a:extLst>
          </p:cNvPr>
          <p:cNvSpPr txBox="1"/>
          <p:nvPr/>
        </p:nvSpPr>
        <p:spPr>
          <a:xfrm>
            <a:off x="453813" y="6437406"/>
            <a:ext cx="11284374" cy="1864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a-DK" sz="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DANMARK</a:t>
            </a:r>
          </a:p>
        </p:txBody>
      </p:sp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1096D73F-007B-602E-1AC0-2C3E26B99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476811"/>
            <a:ext cx="4109158" cy="614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671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776768-5E32-AE4A-B50D-6D6E98934730}"/>
              </a:ext>
            </a:extLst>
          </p:cNvPr>
          <p:cNvSpPr txBox="1"/>
          <p:nvPr/>
        </p:nvSpPr>
        <p:spPr>
          <a:xfrm>
            <a:off x="4941570" y="917926"/>
            <a:ext cx="5861548" cy="7078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TD-teori </a:t>
            </a:r>
            <a:r>
              <a:rPr kumimoji="0" lang="da-DK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Lifeskills</a:t>
            </a:r>
            <a:endParaRPr kumimoji="0" lang="da-DK" sz="4000" b="1" i="0" u="none" strike="noStrike" kern="1200" cap="none" spc="300" normalizeH="0" baseline="0" noProof="0" dirty="0">
              <a:ln>
                <a:noFill/>
              </a:ln>
              <a:solidFill>
                <a:srgbClr val="E7334B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9CA39-58D2-F74C-95F1-02F4BD30D2CF}"/>
              </a:ext>
            </a:extLst>
          </p:cNvPr>
          <p:cNvSpPr txBox="1"/>
          <p:nvPr/>
        </p:nvSpPr>
        <p:spPr>
          <a:xfrm>
            <a:off x="4941570" y="1870480"/>
            <a:ext cx="5726639" cy="395814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Dette lærer de unge atleter/elever i de kommende år: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13C3F5-CB6F-CD43-8709-89E8C9123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372" y="549000"/>
            <a:ext cx="439819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003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1097281" y="994126"/>
            <a:ext cx="10742506" cy="7078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Inspiration - læs med atleterne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72782605-88CD-46F8-B1E2-AC3149589073}"/>
              </a:ext>
            </a:extLst>
          </p:cNvPr>
          <p:cNvSpPr txBox="1"/>
          <p:nvPr/>
        </p:nvSpPr>
        <p:spPr>
          <a:xfrm>
            <a:off x="1097281" y="1724549"/>
            <a:ext cx="7152639" cy="4550798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da-DK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eamdanmark.dk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“Præster under pres” af Kristoffer Henriksen og Jakob Hansen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“Talentudvikling i sport – reflekterede organisationer, gode teams og stærke atleter”, Rossing, Ryom, Henriksen m.fl. 2015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“Inspiration til talentudvikling”, Henriksen 2008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“Stålsat, talentudvikling i sportens verden”, Morten Bennekou (2016)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”Talentmiljøer i Verdensklasse” af Kristoffer Henriksen (2011), Dansk Psykologisk Forlag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“Talentudviklingssamtaler” af Carsten Hvid Larsen (2011)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Bøger af Ulrik Wilbek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“Mindsetbaseret undervisning, fra præstationskultur til læringskultur”, Videsen m.fl. Dansk psykologisk forlag 2016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Aldersrelateret træningskoncept 2.0, Team Danmark. Læs online</a:t>
            </a:r>
          </a:p>
        </p:txBody>
      </p:sp>
    </p:spTree>
    <p:extLst>
      <p:ext uri="{BB962C8B-B14F-4D97-AF65-F5344CB8AC3E}">
        <p14:creationId xmlns:p14="http://schemas.microsoft.com/office/powerpoint/2010/main" val="1860494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73AD53CE-7DD6-5F4D-ADC2-9441D89682B0}"/>
              </a:ext>
            </a:extLst>
          </p:cNvPr>
          <p:cNvSpPr txBox="1"/>
          <p:nvPr/>
        </p:nvSpPr>
        <p:spPr>
          <a:xfrm>
            <a:off x="5036896" y="3751137"/>
            <a:ext cx="3330591" cy="246221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Uddannelsespartnere </a:t>
            </a:r>
            <a:endParaRPr kumimoji="0" lang="da-DK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FDEA048-FB79-5144-AB45-CA48FB460120}"/>
              </a:ext>
            </a:extLst>
          </p:cNvPr>
          <p:cNvSpPr txBox="1"/>
          <p:nvPr/>
        </p:nvSpPr>
        <p:spPr>
          <a:xfrm>
            <a:off x="8327977" y="931233"/>
            <a:ext cx="3330591" cy="246221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Elitekommuner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9A7619-754C-4E42-9BFA-F090B8CFE4F0}"/>
              </a:ext>
            </a:extLst>
          </p:cNvPr>
          <p:cNvSpPr txBox="1"/>
          <p:nvPr/>
        </p:nvSpPr>
        <p:spPr>
          <a:xfrm>
            <a:off x="632899" y="3994654"/>
            <a:ext cx="10349698" cy="163121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56</a:t>
            </a:r>
            <a:endParaRPr kumimoji="0" lang="da-DK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22EAA9-4952-884C-B940-821199E6C957}"/>
              </a:ext>
            </a:extLst>
          </p:cNvPr>
          <p:cNvSpPr txBox="1"/>
          <p:nvPr/>
        </p:nvSpPr>
        <p:spPr>
          <a:xfrm>
            <a:off x="3879238" y="1076515"/>
            <a:ext cx="10349698" cy="163121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0000" b="1" i="0" u="none" strike="noStrike" kern="1200" cap="none" spc="0" normalizeH="0" baseline="0" noProof="0" dirty="0">
                <a:ln w="12700">
                  <a:solidFill>
                    <a:prstClr val="white"/>
                  </a:solidFill>
                </a:ln>
                <a:noFill/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  <a:endParaRPr kumimoji="0" lang="da-DK" sz="10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F8FF398-9291-4242-81DF-B3ED62070F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4"/>
          <a:stretch/>
        </p:blipFill>
        <p:spPr>
          <a:xfrm>
            <a:off x="7709783" y="3698451"/>
            <a:ext cx="4018879" cy="2704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27892B-9EA8-4D49-AC97-CE31F53C8A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338" y="2838707"/>
            <a:ext cx="3985252" cy="2656186"/>
          </a:xfrm>
          <a:prstGeom prst="rect">
            <a:avLst/>
          </a:prstGeom>
        </p:spPr>
      </p:pic>
      <p:sp>
        <p:nvSpPr>
          <p:cNvPr id="9" name="TextBox 21">
            <a:extLst>
              <a:ext uri="{FF2B5EF4-FFF2-40B4-BE49-F238E27FC236}">
                <a16:creationId xmlns:a16="http://schemas.microsoft.com/office/drawing/2014/main" id="{79E8E3F0-2F83-4019-8E6F-0EE96CB4FB26}"/>
              </a:ext>
            </a:extLst>
          </p:cNvPr>
          <p:cNvSpPr txBox="1"/>
          <p:nvPr/>
        </p:nvSpPr>
        <p:spPr>
          <a:xfrm>
            <a:off x="704382" y="827792"/>
            <a:ext cx="6393103" cy="80021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UDDANNELSESPARTNERE OG ELITEKOMMUNER</a:t>
            </a:r>
          </a:p>
        </p:txBody>
      </p:sp>
    </p:spTree>
    <p:extLst>
      <p:ext uri="{BB962C8B-B14F-4D97-AF65-F5344CB8AC3E}">
        <p14:creationId xmlns:p14="http://schemas.microsoft.com/office/powerpoint/2010/main" val="16149452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64A2A35-0B29-9D42-AAC3-08EA3FF4D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" y="0"/>
            <a:ext cx="12180232" cy="6858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F985A2-7A71-8042-87B1-024EDD03A5FC}"/>
              </a:ext>
            </a:extLst>
          </p:cNvPr>
          <p:cNvSpPr txBox="1"/>
          <p:nvPr/>
        </p:nvSpPr>
        <p:spPr>
          <a:xfrm>
            <a:off x="921151" y="2334607"/>
            <a:ext cx="10349698" cy="2554545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/>
            <a:r>
              <a:rPr lang="da-DK" sz="8000" b="1" dirty="0">
                <a:ln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VI STÅR BAG </a:t>
            </a:r>
            <a:r>
              <a:rPr lang="da-DK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DANSKE ATLETER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D5D010-E5D9-B744-A7DC-D3312FCA2ADB}"/>
              </a:ext>
            </a:extLst>
          </p:cNvPr>
          <p:cNvSpPr txBox="1"/>
          <p:nvPr/>
        </p:nvSpPr>
        <p:spPr>
          <a:xfrm>
            <a:off x="453813" y="6437406"/>
            <a:ext cx="11284374" cy="1864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a-DK" sz="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DANMARK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7012E1-AAB9-8E44-AC3E-01D3A1C2D72D}"/>
              </a:ext>
            </a:extLst>
          </p:cNvPr>
          <p:cNvSpPr/>
          <p:nvPr/>
        </p:nvSpPr>
        <p:spPr>
          <a:xfrm>
            <a:off x="272384" y="312058"/>
            <a:ext cx="11614816" cy="61903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6A6A13-392C-384B-8466-6FD11F73D296}"/>
              </a:ext>
            </a:extLst>
          </p:cNvPr>
          <p:cNvSpPr/>
          <p:nvPr/>
        </p:nvSpPr>
        <p:spPr>
          <a:xfrm>
            <a:off x="461070" y="442686"/>
            <a:ext cx="11284374" cy="5958114"/>
          </a:xfrm>
          <a:prstGeom prst="rect">
            <a:avLst/>
          </a:prstGeom>
          <a:solidFill>
            <a:srgbClr val="DC2B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DC2B4B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ED08B6-DF26-4143-B9F3-BABA2CA0802B}"/>
              </a:ext>
            </a:extLst>
          </p:cNvPr>
          <p:cNvSpPr txBox="1"/>
          <p:nvPr/>
        </p:nvSpPr>
        <p:spPr>
          <a:xfrm>
            <a:off x="904943" y="2334606"/>
            <a:ext cx="10349698" cy="2554545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/>
            <a:r>
              <a:rPr lang="da-DK" sz="8000" b="1" dirty="0">
                <a:ln w="12700">
                  <a:solidFill>
                    <a:schemeClr val="bg1"/>
                  </a:solidFill>
                </a:ln>
                <a:noFill/>
                <a:latin typeface="Arial" panose="020B0604020202020204" pitchFamily="34" charset="0"/>
                <a:cs typeface="Arial" panose="020B0604020202020204" pitchFamily="34" charset="0"/>
              </a:rPr>
              <a:t>VI STÅR BAG </a:t>
            </a:r>
            <a:r>
              <a:rPr lang="da-DK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DANSKE ATLETER</a:t>
            </a:r>
          </a:p>
        </p:txBody>
      </p:sp>
    </p:spTree>
    <p:extLst>
      <p:ext uri="{BB962C8B-B14F-4D97-AF65-F5344CB8AC3E}">
        <p14:creationId xmlns:p14="http://schemas.microsoft.com/office/powerpoint/2010/main" val="3203577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593B78-D89C-8546-A1A5-D0F6E0A4B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2849" y="-76480"/>
            <a:ext cx="9701789" cy="8746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AE1781-E696-A24E-BFBE-FDDA45A14E2F}"/>
              </a:ext>
            </a:extLst>
          </p:cNvPr>
          <p:cNvSpPr txBox="1"/>
          <p:nvPr/>
        </p:nvSpPr>
        <p:spPr>
          <a:xfrm>
            <a:off x="1697187" y="2475140"/>
            <a:ext cx="7561113" cy="3785652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Tak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 dag</a:t>
            </a:r>
          </a:p>
        </p:txBody>
      </p:sp>
    </p:spTree>
    <p:extLst>
      <p:ext uri="{BB962C8B-B14F-4D97-AF65-F5344CB8AC3E}">
        <p14:creationId xmlns:p14="http://schemas.microsoft.com/office/powerpoint/2010/main" val="773724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1097281" y="994126"/>
            <a:ext cx="10742506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Skolens/elitesportsafdelingens </a:t>
            </a:r>
            <a:r>
              <a:rPr lang="da-DK" sz="4000" b="1" spc="300" dirty="0">
                <a:solidFill>
                  <a:srgbClr val="E733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v</a:t>
            </a:r>
            <a:r>
              <a:rPr kumimoji="0" lang="da-DK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ærdier</a:t>
            </a:r>
            <a:endParaRPr kumimoji="0" lang="da-DK" sz="4000" b="1" i="0" u="none" strike="noStrike" kern="1200" cap="none" spc="300" normalizeH="0" baseline="0" noProof="0" dirty="0">
              <a:ln>
                <a:noFill/>
              </a:ln>
              <a:solidFill>
                <a:srgbClr val="E7334B"/>
              </a:solidFill>
              <a:effectLst/>
              <a:uLnTx/>
              <a:uFillTx/>
              <a:latin typeface="Arial Black" panose="020B0604020202020204" pitchFamily="34" charset="0"/>
              <a:ea typeface="+mn-ea"/>
              <a:cs typeface="Arial Black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57A1D-A79C-B643-A92E-95284BE46951}"/>
              </a:ext>
            </a:extLst>
          </p:cNvPr>
          <p:cNvSpPr txBox="1"/>
          <p:nvPr/>
        </p:nvSpPr>
        <p:spPr>
          <a:xfrm>
            <a:off x="1097281" y="2553598"/>
            <a:ext cx="10742506" cy="281404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da-DK" sz="23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da-DK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da-DK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 </a:t>
            </a:r>
          </a:p>
        </p:txBody>
      </p:sp>
    </p:spTree>
    <p:extLst>
      <p:ext uri="{BB962C8B-B14F-4D97-AF65-F5344CB8AC3E}">
        <p14:creationId xmlns:p14="http://schemas.microsoft.com/office/powerpoint/2010/main" val="841872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1097281" y="994126"/>
            <a:ext cx="10742506" cy="7078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TD-ordning på skolen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57A1D-A79C-B643-A92E-95284BE46951}"/>
              </a:ext>
            </a:extLst>
          </p:cNvPr>
          <p:cNvSpPr txBox="1"/>
          <p:nvPr/>
        </p:nvSpPr>
        <p:spPr>
          <a:xfrm>
            <a:off x="1097281" y="2030446"/>
            <a:ext cx="7152639" cy="3165803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Fravær  - regler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Planlægning og vejledning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Morgentræning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TD-Ekstraundervisning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Den gode klasse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Virtuelle muligheder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Lektiecafe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LifeSkills</a:t>
            </a: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-pakke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F8364D9-BB1F-4727-8081-E8C886BDEF2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0194" y="1009393"/>
            <a:ext cx="6448260" cy="847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7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776768-5E32-AE4A-B50D-6D6E98934730}"/>
              </a:ext>
            </a:extLst>
          </p:cNvPr>
          <p:cNvSpPr txBox="1"/>
          <p:nvPr/>
        </p:nvSpPr>
        <p:spPr>
          <a:xfrm>
            <a:off x="4941570" y="917926"/>
            <a:ext cx="5749671" cy="156966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32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Hvad kan elitesportsvejlederen hjælpe med?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9CA39-58D2-F74C-95F1-02F4BD30D2CF}"/>
              </a:ext>
            </a:extLst>
          </p:cNvPr>
          <p:cNvSpPr txBox="1"/>
          <p:nvPr/>
        </p:nvSpPr>
        <p:spPr>
          <a:xfrm>
            <a:off x="4982210" y="2709524"/>
            <a:ext cx="4775200" cy="2819554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Planlægning uge, måned, år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TD-fravær og TD-ekstra undervisning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Skades-perioder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Samtaler/møder med trænere og forældre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Træningstider og skole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Motivation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Personlige problemer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13C3F5-CB6F-CD43-8709-89E8C9123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680" y="444080"/>
            <a:ext cx="3981878" cy="597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78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776768-5E32-AE4A-B50D-6D6E98934730}"/>
              </a:ext>
            </a:extLst>
          </p:cNvPr>
          <p:cNvSpPr txBox="1"/>
          <p:nvPr/>
        </p:nvSpPr>
        <p:spPr>
          <a:xfrm>
            <a:off x="4941570" y="917926"/>
            <a:ext cx="5749671" cy="7078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Morgentræning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9CA39-58D2-F74C-95F1-02F4BD30D2CF}"/>
              </a:ext>
            </a:extLst>
          </p:cNvPr>
          <p:cNvSpPr txBox="1"/>
          <p:nvPr/>
        </p:nvSpPr>
        <p:spPr>
          <a:xfrm>
            <a:off x="4982210" y="1908242"/>
            <a:ext cx="4775200" cy="1088311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Aftaler, regler og ansvar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Muligheder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13C3F5-CB6F-CD43-8709-89E8C9123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372" y="549000"/>
            <a:ext cx="439819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1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776768-5E32-AE4A-B50D-6D6E98934730}"/>
              </a:ext>
            </a:extLst>
          </p:cNvPr>
          <p:cNvSpPr txBox="1"/>
          <p:nvPr/>
        </p:nvSpPr>
        <p:spPr>
          <a:xfrm>
            <a:off x="4941570" y="917926"/>
            <a:ext cx="5749671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4000" b="1" i="0" u="none" strike="noStrike" kern="1200" cap="none" spc="300" normalizeH="0" baseline="0" noProof="0" dirty="0">
                <a:ln>
                  <a:noFill/>
                </a:ln>
                <a:solidFill>
                  <a:srgbClr val="E7334B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Sportsligt fravær – hvad gør man?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09CA39-58D2-F74C-95F1-02F4BD30D2CF}"/>
              </a:ext>
            </a:extLst>
          </p:cNvPr>
          <p:cNvSpPr txBox="1"/>
          <p:nvPr/>
        </p:nvSpPr>
        <p:spPr>
          <a:xfrm>
            <a:off x="4982210" y="2370156"/>
            <a:ext cx="4775200" cy="1434560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Aftaler, regler og ansvar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Muligheder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da-DK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Gode råd til atleten, som forældre kan hjælpe med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da-DK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13C3F5-CB6F-CD43-8709-89E8C9123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372" y="549000"/>
            <a:ext cx="4398198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50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1BBEB5-4485-F04C-A623-AECF87E09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60"/>
            <a:ext cx="1218023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108E51-E2A6-2545-9855-E05743C93237}"/>
              </a:ext>
            </a:extLst>
          </p:cNvPr>
          <p:cNvSpPr txBox="1"/>
          <p:nvPr/>
        </p:nvSpPr>
        <p:spPr>
          <a:xfrm>
            <a:off x="1097281" y="994126"/>
            <a:ext cx="10742506" cy="1323439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r>
              <a:rPr lang="da-DK" sz="4000" b="1" spc="300" dirty="0">
                <a:solidFill>
                  <a:srgbClr val="E733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Hvilke udfordringer møder jeres unge typisk de kommende år?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D57A1D-A79C-B643-A92E-95284BE46951}"/>
              </a:ext>
            </a:extLst>
          </p:cNvPr>
          <p:cNvSpPr txBox="1"/>
          <p:nvPr/>
        </p:nvSpPr>
        <p:spPr>
          <a:xfrm>
            <a:off x="1097281" y="2464081"/>
            <a:ext cx="7152639" cy="2819554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Ny hverdagsrytme - måske med transport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Nye venner, ny klasse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Nye fag og nye måder at arbejde på fagligt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Mangel på tid – skal hele tiden prioritere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”Dårlig samvittighed” – vil gerne gøre det godt alle steder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Følelse af </a:t>
            </a:r>
            <a:r>
              <a:rPr lang="da-DK" sz="1500">
                <a:latin typeface="Arial" panose="020B0604020202020204" pitchFamily="34" charset="0"/>
                <a:cs typeface="Arial" panose="020B0604020202020204" pitchFamily="34" charset="0"/>
              </a:rPr>
              <a:t>at ofte </a:t>
            </a: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at være bagud/på bagkant</a:t>
            </a:r>
          </a:p>
          <a:p>
            <a:pPr marL="285750" indent="-28575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da-DK" sz="1500" dirty="0">
                <a:latin typeface="Arial" panose="020B0604020202020204" pitchFamily="34" charset="0"/>
                <a:cs typeface="Arial" panose="020B0604020202020204" pitchFamily="34" charset="0"/>
              </a:rPr>
              <a:t>Navigere i flere ”arenaer” med koordineringsopgaver med ”krav” om præstationer både i skole, idræt, socialt…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913CD-896D-1944-AAF2-C73F6EDC6C95}"/>
              </a:ext>
            </a:extLst>
          </p:cNvPr>
          <p:cNvSpPr txBox="1"/>
          <p:nvPr/>
        </p:nvSpPr>
        <p:spPr>
          <a:xfrm>
            <a:off x="453813" y="6437406"/>
            <a:ext cx="11284374" cy="1864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a-DK" sz="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DANMARK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DACAD2-4FB3-7D48-A553-BDDD0D7D26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7771" y="2737547"/>
            <a:ext cx="4350415" cy="366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69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E241066-652A-6A49-B9E0-048333968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8" y="0"/>
            <a:ext cx="12180232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776768-5E32-AE4A-B50D-6D6E98934730}"/>
              </a:ext>
            </a:extLst>
          </p:cNvPr>
          <p:cNvSpPr txBox="1"/>
          <p:nvPr/>
        </p:nvSpPr>
        <p:spPr>
          <a:xfrm>
            <a:off x="580223" y="1534439"/>
            <a:ext cx="5749671" cy="3785652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/>
            <a:r>
              <a:rPr lang="da-DK" sz="4000" b="1" spc="300" dirty="0">
                <a:solidFill>
                  <a:srgbClr val="E7334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Hvad skal de unge atleter/elever ofte træne i disse år i skolen og i sporten?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856F9A-B2D8-954A-82BC-95FBA162FF0B}"/>
              </a:ext>
            </a:extLst>
          </p:cNvPr>
          <p:cNvSpPr txBox="1"/>
          <p:nvPr/>
        </p:nvSpPr>
        <p:spPr>
          <a:xfrm>
            <a:off x="453813" y="6437406"/>
            <a:ext cx="11284374" cy="186486"/>
          </a:xfrm>
          <a:prstGeom prst="rect">
            <a:avLst/>
          </a:prstGeom>
          <a:noFill/>
        </p:spPr>
        <p:txBody>
          <a:bodyPr wrap="square" lIns="108000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a-DK" sz="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DANMARK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13C3F5-CB6F-CD43-8709-89E8C9123B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6473" y="442686"/>
            <a:ext cx="3978467" cy="59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1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6920C635-FE1C-4749-B1A9-80BDF51B5782}" vid="{BAD5C90C-D9C6-471B-A15C-234C1FFA30E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73F81804712514682CCE7452CD89431" ma:contentTypeVersion="16" ma:contentTypeDescription="Opret et nyt dokument." ma:contentTypeScope="" ma:versionID="0f34e864b484e351e7a3a1346320feee">
  <xsd:schema xmlns:xsd="http://www.w3.org/2001/XMLSchema" xmlns:xs="http://www.w3.org/2001/XMLSchema" xmlns:p="http://schemas.microsoft.com/office/2006/metadata/properties" xmlns:ns2="20741a84-6104-4cdc-8c70-eca0c2de1303" xmlns:ns3="30fd8fb3-0b55-40c5-8c15-3a3ad201fdd3" targetNamespace="http://schemas.microsoft.com/office/2006/metadata/properties" ma:root="true" ma:fieldsID="11be68a5070bcdb2210a2fb0659b1b3d" ns2:_="" ns3:_="">
    <xsd:import namespace="20741a84-6104-4cdc-8c70-eca0c2de1303"/>
    <xsd:import namespace="30fd8fb3-0b55-40c5-8c15-3a3ad201fd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741a84-6104-4cdc-8c70-eca0c2de13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ledmærker" ma:readOnly="false" ma:fieldId="{5cf76f15-5ced-4ddc-b409-7134ff3c332f}" ma:taxonomyMulti="true" ma:sspId="ed20f0dd-e1f0-4e77-8298-b8f9fd3871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fd8fb3-0b55-40c5-8c15-3a3ad201fdd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97c4700-08ce-440f-b646-854beea9609e}" ma:internalName="TaxCatchAll" ma:showField="CatchAllData" ma:web="30fd8fb3-0b55-40c5-8c15-3a3ad201fd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7303319-D8B4-473B-BDB5-717C0D8E8052}"/>
</file>

<file path=customXml/itemProps2.xml><?xml version="1.0" encoding="utf-8"?>
<ds:datastoreItem xmlns:ds="http://schemas.openxmlformats.org/officeDocument/2006/customXml" ds:itemID="{CF5FBA93-9F63-498E-806D-6AF8DAB28B5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1067</Words>
  <Application>Microsoft Office PowerPoint</Application>
  <PresentationFormat>Widescreen</PresentationFormat>
  <Paragraphs>192</Paragraphs>
  <Slides>26</Slides>
  <Notes>26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Calibri</vt:lpstr>
      <vt:lpstr>Calibri Light</vt:lpstr>
      <vt:lpstr>Courier New</vt:lpstr>
      <vt:lpstr>Office Theme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2022-12-01T13:21:51Z</dcterms:created>
  <dcterms:modified xsi:type="dcterms:W3CDTF">2022-12-01T13:22:13Z</dcterms:modified>
</cp:coreProperties>
</file>