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95" r:id="rId5"/>
    <p:sldId id="399" r:id="rId6"/>
    <p:sldId id="436" r:id="rId7"/>
    <p:sldId id="404" r:id="rId8"/>
    <p:sldId id="421" r:id="rId9"/>
    <p:sldId id="428" r:id="rId10"/>
    <p:sldId id="434" r:id="rId11"/>
    <p:sldId id="435" r:id="rId12"/>
    <p:sldId id="425" r:id="rId13"/>
    <p:sldId id="422" r:id="rId14"/>
    <p:sldId id="424" r:id="rId15"/>
    <p:sldId id="429" r:id="rId16"/>
    <p:sldId id="423" r:id="rId17"/>
    <p:sldId id="437" r:id="rId18"/>
    <p:sldId id="432" r:id="rId19"/>
    <p:sldId id="433" r:id="rId20"/>
    <p:sldId id="438" r:id="rId21"/>
    <p:sldId id="413" r:id="rId22"/>
    <p:sldId id="431" r:id="rId23"/>
    <p:sldId id="416" r:id="rId24"/>
    <p:sldId id="417" r:id="rId25"/>
    <p:sldId id="418" r:id="rId26"/>
    <p:sldId id="419" r:id="rId27"/>
    <p:sldId id="430" r:id="rId28"/>
    <p:sldId id="420" r:id="rId29"/>
    <p:sldId id="258"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36"/>
            <p14:sldId id="404"/>
            <p14:sldId id="421"/>
            <p14:sldId id="428"/>
            <p14:sldId id="434"/>
            <p14:sldId id="435"/>
            <p14:sldId id="425"/>
            <p14:sldId id="422"/>
            <p14:sldId id="424"/>
            <p14:sldId id="429"/>
            <p14:sldId id="423"/>
            <p14:sldId id="437"/>
            <p14:sldId id="432"/>
            <p14:sldId id="433"/>
            <p14:sldId id="438"/>
            <p14:sldId id="413"/>
            <p14:sldId id="431"/>
            <p14:sldId id="416"/>
            <p14:sldId id="417"/>
            <p14:sldId id="418"/>
            <p14:sldId id="419"/>
            <p14:sldId id="430"/>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F48"/>
    <a:srgbClr val="E7334B"/>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40" autoAdjust="0"/>
  </p:normalViewPr>
  <p:slideViewPr>
    <p:cSldViewPr snapToGrid="0">
      <p:cViewPr varScale="1">
        <p:scale>
          <a:sx n="55" d="100"/>
          <a:sy n="55" d="100"/>
        </p:scale>
        <p:origin x="10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07-10-2024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104029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latin typeface="Arial" panose="020B0604020202020204" pitchFamily="34" charset="0"/>
                <a:ea typeface="Times New Roman" panose="02020603050405020304" pitchFamily="18" charset="0"/>
                <a:cs typeface="Arial" panose="020B0604020202020204" pitchFamily="34" charset="0"/>
              </a:rPr>
              <a:t>Med inspiration fra forskning og udsagn samt erfaringer fra trænere og udøvere, viser nedenstående tabel, nogle af de vigtigste parametre, for at skabe et godt og sundt talentudviklingsmiljø:</a:t>
            </a:r>
            <a:endParaRPr lang="da-DK"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3186299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187703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1795533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830262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128914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16</a:t>
            </a:fld>
            <a:endParaRPr lang="da-DK"/>
          </a:p>
        </p:txBody>
      </p:sp>
    </p:spTree>
    <p:extLst>
      <p:ext uri="{BB962C8B-B14F-4D97-AF65-F5344CB8AC3E}">
        <p14:creationId xmlns:p14="http://schemas.microsoft.com/office/powerpoint/2010/main" val="243442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Mange forbund har på deres hjemmeside forældremateriale, hvor der kan findes information og forventninger til forældre.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DIF og Team Danmark har et etisk kodeks for dansk konkurrenceidræt, hvor der kan læses om forventninger til forældre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17</a:t>
            </a:fld>
            <a:endParaRPr lang="da-DK"/>
          </a:p>
        </p:txBody>
      </p:sp>
    </p:spTree>
    <p:extLst>
      <p:ext uri="{BB962C8B-B14F-4D97-AF65-F5344CB8AC3E}">
        <p14:creationId xmlns:p14="http://schemas.microsoft.com/office/powerpoint/2010/main" val="3138148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18</a:t>
            </a:fld>
            <a:endParaRPr lang="da-DK"/>
          </a:p>
        </p:txBody>
      </p:sp>
    </p:spTree>
    <p:extLst>
      <p:ext uri="{BB962C8B-B14F-4D97-AF65-F5344CB8AC3E}">
        <p14:creationId xmlns:p14="http://schemas.microsoft.com/office/powerpoint/2010/main" val="152780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19</a:t>
            </a:fld>
            <a:endParaRPr lang="da-DK"/>
          </a:p>
        </p:txBody>
      </p:sp>
    </p:spTree>
    <p:extLst>
      <p:ext uri="{BB962C8B-B14F-4D97-AF65-F5344CB8AC3E}">
        <p14:creationId xmlns:p14="http://schemas.microsoft.com/office/powerpoint/2010/main" val="19560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20</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21</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22</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23</a:t>
            </a:fld>
            <a:endParaRPr lang="da-DK"/>
          </a:p>
        </p:txBody>
      </p:sp>
    </p:spTree>
    <p:extLst>
      <p:ext uri="{BB962C8B-B14F-4D97-AF65-F5344CB8AC3E}">
        <p14:creationId xmlns:p14="http://schemas.microsoft.com/office/powerpoint/2010/main" val="927479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24</a:t>
            </a:fld>
            <a:endParaRPr lang="da-DK"/>
          </a:p>
        </p:txBody>
      </p:sp>
    </p:spTree>
    <p:extLst>
      <p:ext uri="{BB962C8B-B14F-4D97-AF65-F5344CB8AC3E}">
        <p14:creationId xmlns:p14="http://schemas.microsoft.com/office/powerpoint/2010/main" val="2998223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25</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276772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144546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22642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47936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Eksempler på valg:</a:t>
            </a:r>
            <a:br>
              <a:rPr lang="da-DK" dirty="0" smtClean="0"/>
            </a:br>
            <a:r>
              <a:rPr lang="da-DK" sz="1200" dirty="0" smtClean="0">
                <a:latin typeface="Arial" panose="020B0604020202020204" pitchFamily="34" charset="0"/>
                <a:ea typeface="Times New Roman" panose="02020603050405020304" pitchFamily="18" charset="0"/>
                <a:cs typeface="Arial" panose="020B0604020202020204" pitchFamily="34" charset="0"/>
              </a:rPr>
              <a:t>Det kan være træneren opstiller, at der må vælges mellem øvelse a, b eller c. Det kan være i form af, at dit barn har medindflydelse på, hvilke konkurrencer han/hun skal deltage i. </a:t>
            </a: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10102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286326" y="2704901"/>
            <a:ext cx="11905674" cy="2800767"/>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Understøt </a:t>
            </a:r>
          </a:p>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talentudviklingsmiljøet</a:t>
            </a:r>
          </a:p>
          <a:p>
            <a:pPr marR="0" lvl="0" indent="0" fontAlgn="auto">
              <a:lnSpc>
                <a:spcPct val="100000"/>
              </a:lnSpc>
              <a:spcBef>
                <a:spcPts val="0"/>
              </a:spcBef>
              <a:spcAft>
                <a:spcPts val="0"/>
              </a:spcAft>
              <a:buClrTx/>
              <a:buSzTx/>
              <a:buFontTx/>
              <a:buNone/>
              <a:tabLst/>
              <a:defRPr/>
            </a:pP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744850" y="836457"/>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685" y="0"/>
            <a:ext cx="6180630" cy="6858000"/>
          </a:xfrm>
          <a:prstGeom prst="rect">
            <a:avLst/>
          </a:prstGeom>
        </p:spPr>
      </p:pic>
    </p:spTree>
    <p:extLst>
      <p:ext uri="{BB962C8B-B14F-4D97-AF65-F5344CB8AC3E}">
        <p14:creationId xmlns:p14="http://schemas.microsoft.com/office/powerpoint/2010/main" val="4133977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8639504" y="1240501"/>
            <a:ext cx="2921875" cy="4565352"/>
          </a:xfrm>
          <a:prstGeom prst="rect">
            <a:avLst/>
          </a:prstGeom>
        </p:spPr>
        <p:txBody>
          <a:bodyPr wrap="square">
            <a:spAutoFit/>
          </a:bodyPr>
          <a:lstStyle/>
          <a:p>
            <a:pPr>
              <a:lnSpc>
                <a:spcPct val="150000"/>
              </a:lnSpc>
              <a:spcAft>
                <a:spcPts val="800"/>
              </a:spcAft>
            </a:pPr>
            <a:r>
              <a:rPr lang="da-DK" sz="1600" dirty="0" smtClean="0">
                <a:latin typeface="Arial" panose="020B0604020202020204" pitchFamily="34" charset="0"/>
                <a:ea typeface="Times New Roman" panose="02020603050405020304" pitchFamily="18" charset="0"/>
                <a:cs typeface="Arial" panose="020B0604020202020204" pitchFamily="34" charset="0"/>
              </a:rPr>
              <a:t>Indgår dit barn i et </a:t>
            </a:r>
            <a:r>
              <a:rPr lang="da-DK" sz="1600" dirty="0">
                <a:latin typeface="Arial" panose="020B0604020202020204" pitchFamily="34" charset="0"/>
                <a:ea typeface="Times New Roman" panose="02020603050405020304" pitchFamily="18" charset="0"/>
                <a:cs typeface="Arial" panose="020B0604020202020204" pitchFamily="34" charset="0"/>
              </a:rPr>
              <a:t>utrygt træningsmiljø, </a:t>
            </a:r>
            <a:r>
              <a:rPr lang="da-DK" sz="1600" dirty="0" smtClean="0">
                <a:latin typeface="Arial" panose="020B0604020202020204" pitchFamily="34" charset="0"/>
                <a:ea typeface="Times New Roman" panose="02020603050405020304" pitchFamily="18" charset="0"/>
                <a:cs typeface="Arial" panose="020B0604020202020204" pitchFamily="34" charset="0"/>
              </a:rPr>
              <a:t>så reager. </a:t>
            </a:r>
          </a:p>
          <a:p>
            <a:pPr>
              <a:lnSpc>
                <a:spcPct val="150000"/>
              </a:lnSpc>
              <a:spcAft>
                <a:spcPts val="800"/>
              </a:spcAft>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600" dirty="0" smtClean="0">
                <a:latin typeface="Arial" panose="020B0604020202020204" pitchFamily="34" charset="0"/>
                <a:ea typeface="Times New Roman" panose="02020603050405020304" pitchFamily="18" charset="0"/>
                <a:cs typeface="Arial" panose="020B0604020202020204" pitchFamily="34" charset="0"/>
              </a:rPr>
              <a:t>Ved italesættelse er det naturligt </a:t>
            </a:r>
            <a:r>
              <a:rPr lang="da-DK" sz="1600" dirty="0">
                <a:latin typeface="Arial" panose="020B0604020202020204" pitchFamily="34" charset="0"/>
                <a:ea typeface="Times New Roman" panose="02020603050405020304" pitchFamily="18" charset="0"/>
                <a:cs typeface="Arial" panose="020B0604020202020204" pitchFamily="34" charset="0"/>
              </a:rPr>
              <a:t>at kunne frygte for dit barns position på holdet.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600" dirty="0" smtClean="0">
                <a:latin typeface="Arial" panose="020B0604020202020204" pitchFamily="34" charset="0"/>
                <a:ea typeface="Times New Roman" panose="02020603050405020304" pitchFamily="18" charset="0"/>
                <a:cs typeface="Arial" panose="020B0604020202020204" pitchFamily="34" charset="0"/>
              </a:rPr>
              <a:t>Du </a:t>
            </a:r>
            <a:r>
              <a:rPr lang="da-DK" sz="1600" dirty="0">
                <a:latin typeface="Arial" panose="020B0604020202020204" pitchFamily="34" charset="0"/>
                <a:ea typeface="Times New Roman" panose="02020603050405020304" pitchFamily="18" charset="0"/>
                <a:cs typeface="Arial" panose="020B0604020202020204" pitchFamily="34" charset="0"/>
              </a:rPr>
              <a:t>er dit barns ambassadør, så det er din opgave, at sætte dit barns ve og vel i første række. </a:t>
            </a:r>
            <a:endParaRPr lang="da-DK"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345" y="382987"/>
            <a:ext cx="7250546" cy="6162623"/>
          </a:xfrm>
          <a:prstGeom prst="rect">
            <a:avLst/>
          </a:prstGeom>
        </p:spPr>
      </p:pic>
    </p:spTree>
    <p:extLst>
      <p:ext uri="{BB962C8B-B14F-4D97-AF65-F5344CB8AC3E}">
        <p14:creationId xmlns:p14="http://schemas.microsoft.com/office/powerpoint/2010/main" val="28565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29419" y="62626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Støt op om fællesskabet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729419" y="1642822"/>
            <a:ext cx="11010636" cy="4585871"/>
          </a:xfrm>
          <a:prstGeom prst="rect">
            <a:avLst/>
          </a:prstGeom>
        </p:spPr>
        <p:txBody>
          <a:bodyPr wrap="square">
            <a:spAutoFit/>
          </a:bodyPr>
          <a:lstStyle/>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Italesæt vigtigheden </a:t>
            </a:r>
            <a:r>
              <a:rPr lang="da-DK" sz="1400" dirty="0">
                <a:latin typeface="Arial" panose="020B0604020202020204" pitchFamily="34" charset="0"/>
                <a:ea typeface="Times New Roman" panose="02020603050405020304" pitchFamily="18" charset="0"/>
                <a:cs typeface="Arial" panose="020B0604020202020204" pitchFamily="34" charset="0"/>
              </a:rPr>
              <a:t>af, at dit barn skal have det sjovt i </a:t>
            </a:r>
            <a:r>
              <a:rPr lang="da-DK" sz="1400" dirty="0" smtClean="0">
                <a:latin typeface="Arial" panose="020B0604020202020204" pitchFamily="34" charset="0"/>
                <a:ea typeface="Times New Roman" panose="02020603050405020304" pitchFamily="18" charset="0"/>
                <a:cs typeface="Arial" panose="020B0604020202020204" pitchFamily="34" charset="0"/>
              </a:rPr>
              <a:t>sporten og støt op om fællesskabet. </a:t>
            </a:r>
          </a:p>
          <a:p>
            <a:pPr>
              <a:lnSpc>
                <a:spcPct val="150000"/>
              </a:lnSpc>
              <a:spcAft>
                <a:spcPts val="800"/>
              </a:spcAft>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Giv </a:t>
            </a:r>
            <a:r>
              <a:rPr lang="da-DK" sz="1400" dirty="0">
                <a:latin typeface="Arial" panose="020B0604020202020204" pitchFamily="34" charset="0"/>
                <a:ea typeface="Times New Roman" panose="02020603050405020304" pitchFamily="18" charset="0"/>
                <a:cs typeface="Arial" panose="020B0604020202020204" pitchFamily="34" charset="0"/>
              </a:rPr>
              <a:t>dit barn 10 min. ekstra </a:t>
            </a:r>
            <a:r>
              <a:rPr lang="da-DK" sz="1400" dirty="0" smtClean="0">
                <a:latin typeface="Arial" panose="020B0604020202020204" pitchFamily="34" charset="0"/>
                <a:ea typeface="Times New Roman" panose="02020603050405020304" pitchFamily="18" charset="0"/>
                <a:cs typeface="Arial" panose="020B0604020202020204" pitchFamily="34" charset="0"/>
              </a:rPr>
              <a:t>omklædningstid.</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Støt </a:t>
            </a:r>
            <a:r>
              <a:rPr lang="da-DK" sz="1400" dirty="0">
                <a:latin typeface="Arial" panose="020B0604020202020204" pitchFamily="34" charset="0"/>
                <a:ea typeface="Times New Roman" panose="02020603050405020304" pitchFamily="18" charset="0"/>
                <a:cs typeface="Arial" panose="020B0604020202020204" pitchFamily="34" charset="0"/>
              </a:rPr>
              <a:t>op omkring sociale tiltag i klubben og/eller arrangere et socialt arrangement for </a:t>
            </a:r>
            <a:r>
              <a:rPr lang="da-DK" sz="1400" dirty="0" smtClean="0">
                <a:latin typeface="Arial" panose="020B0604020202020204" pitchFamily="34" charset="0"/>
                <a:ea typeface="Times New Roman" panose="02020603050405020304" pitchFamily="18" charset="0"/>
                <a:cs typeface="Arial" panose="020B0604020202020204" pitchFamily="34" charset="0"/>
              </a:rPr>
              <a:t>holdet.</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Italesæt </a:t>
            </a:r>
            <a:r>
              <a:rPr lang="da-DK" sz="1400" dirty="0">
                <a:latin typeface="Arial" panose="020B0604020202020204" pitchFamily="34" charset="0"/>
                <a:ea typeface="Times New Roman" panose="02020603050405020304" pitchFamily="18" charset="0"/>
                <a:cs typeface="Arial" panose="020B0604020202020204" pitchFamily="34" charset="0"/>
              </a:rPr>
              <a:t>vigtigheden af at inkludere alle i fælleskabet uanset baggrund og </a:t>
            </a:r>
            <a:r>
              <a:rPr lang="da-DK" sz="1400" dirty="0" smtClean="0">
                <a:latin typeface="Arial" panose="020B0604020202020204" pitchFamily="34" charset="0"/>
                <a:ea typeface="Times New Roman" panose="02020603050405020304" pitchFamily="18" charset="0"/>
                <a:cs typeface="Arial" panose="020B0604020202020204" pitchFamily="34" charset="0"/>
              </a:rPr>
              <a:t>etnicitet.</a:t>
            </a:r>
            <a:endParaRPr lang="da-DK" sz="1400" b="1"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Fremme vigtigheden </a:t>
            </a:r>
            <a:r>
              <a:rPr lang="da-DK" sz="1400" dirty="0">
                <a:latin typeface="Arial" panose="020B0604020202020204" pitchFamily="34" charset="0"/>
                <a:ea typeface="Times New Roman" panose="02020603050405020304" pitchFamily="18" charset="0"/>
                <a:cs typeface="Arial" panose="020B0604020202020204" pitchFamily="34" charset="0"/>
              </a:rPr>
              <a:t>af </a:t>
            </a:r>
            <a:r>
              <a:rPr lang="da-DK" sz="1400" dirty="0" smtClean="0">
                <a:latin typeface="Arial" panose="020B0604020202020204" pitchFamily="34" charset="0"/>
                <a:ea typeface="Times New Roman" panose="02020603050405020304" pitchFamily="18" charset="0"/>
                <a:cs typeface="Arial" panose="020B0604020202020204" pitchFamily="34" charset="0"/>
              </a:rPr>
              <a:t>rollemodeller.</a:t>
            </a:r>
            <a:br>
              <a:rPr lang="da-DK" sz="1400" dirty="0" smtClean="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Dit </a:t>
            </a:r>
            <a:r>
              <a:rPr lang="da-DK" sz="1400" dirty="0">
                <a:latin typeface="Arial" panose="020B0604020202020204" pitchFamily="34" charset="0"/>
                <a:ea typeface="Times New Roman" panose="02020603050405020304" pitchFamily="18" charset="0"/>
                <a:cs typeface="Arial" panose="020B0604020202020204" pitchFamily="34" charset="0"/>
              </a:rPr>
              <a:t>barn kan lære </a:t>
            </a:r>
            <a:r>
              <a:rPr lang="da-DK" sz="1400" dirty="0" smtClean="0">
                <a:latin typeface="Arial" panose="020B0604020202020204" pitchFamily="34" charset="0"/>
                <a:ea typeface="Times New Roman" panose="02020603050405020304" pitchFamily="18" charset="0"/>
                <a:cs typeface="Arial" panose="020B0604020202020204" pitchFamily="34" charset="0"/>
              </a:rPr>
              <a:t>af at </a:t>
            </a:r>
            <a:r>
              <a:rPr lang="da-DK" sz="1400" dirty="0">
                <a:latin typeface="Arial" panose="020B0604020202020204" pitchFamily="34" charset="0"/>
                <a:ea typeface="Times New Roman" panose="02020603050405020304" pitchFamily="18" charset="0"/>
                <a:cs typeface="Arial" panose="020B0604020202020204" pitchFamily="34" charset="0"/>
              </a:rPr>
              <a:t>observere ældre udøvere</a:t>
            </a:r>
            <a:r>
              <a:rPr lang="da-DK" sz="1400" dirty="0" smtClean="0">
                <a:latin typeface="Arial" panose="020B0604020202020204" pitchFamily="34" charset="0"/>
                <a:ea typeface="Times New Roman" panose="02020603050405020304" pitchFamily="18" charset="0"/>
                <a:cs typeface="Arial" panose="020B0604020202020204" pitchFamily="34" charset="0"/>
              </a:rPr>
              <a:t>, </a:t>
            </a:r>
            <a:r>
              <a:rPr lang="da-DK" sz="1400" dirty="0">
                <a:latin typeface="Arial" panose="020B0604020202020204" pitchFamily="34" charset="0"/>
                <a:ea typeface="Times New Roman" panose="02020603050405020304" pitchFamily="18" charset="0"/>
                <a:cs typeface="Arial" panose="020B0604020202020204" pitchFamily="34" charset="0"/>
              </a:rPr>
              <a:t>i forhold til </a:t>
            </a:r>
            <a:r>
              <a:rPr lang="da-DK" sz="1400" dirty="0" smtClean="0">
                <a:latin typeface="Arial" panose="020B0604020202020204" pitchFamily="34" charset="0"/>
                <a:ea typeface="Times New Roman" panose="02020603050405020304" pitchFamily="18" charset="0"/>
                <a:cs typeface="Arial" panose="020B0604020202020204" pitchFamily="34" charset="0"/>
              </a:rPr>
              <a:t>kompetencer og adfærd</a:t>
            </a:r>
            <a:r>
              <a:rPr lang="da-DK" sz="1400" dirty="0">
                <a:latin typeface="Arial" panose="020B0604020202020204" pitchFamily="34" charset="0"/>
                <a:ea typeface="Times New Roman" panose="02020603050405020304" pitchFamily="18" charset="0"/>
                <a:cs typeface="Arial" panose="020B0604020202020204" pitchFamily="34" charset="0"/>
              </a:rPr>
              <a:t>. </a:t>
            </a:r>
            <a:r>
              <a:rPr lang="da-DK" sz="1400" dirty="0" smtClean="0">
                <a:latin typeface="Arial" panose="020B0604020202020204" pitchFamily="34" charset="0"/>
                <a:ea typeface="Times New Roman" panose="02020603050405020304" pitchFamily="18" charset="0"/>
                <a:cs typeface="Arial" panose="020B0604020202020204" pitchFamily="34" charset="0"/>
              </a:rPr>
              <a:t/>
            </a:r>
            <a:br>
              <a:rPr lang="da-DK" sz="1400" dirty="0" smtClean="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Dit </a:t>
            </a:r>
            <a:r>
              <a:rPr lang="da-DK" sz="1400" dirty="0">
                <a:latin typeface="Arial" panose="020B0604020202020204" pitchFamily="34" charset="0"/>
                <a:ea typeface="Times New Roman" panose="02020603050405020304" pitchFamily="18" charset="0"/>
                <a:cs typeface="Arial" panose="020B0604020202020204" pitchFamily="34" charset="0"/>
              </a:rPr>
              <a:t>barn kan også lære af andre holdkammerater. </a:t>
            </a:r>
            <a:r>
              <a:rPr lang="da-DK" sz="1400" dirty="0" smtClean="0">
                <a:latin typeface="Arial" panose="020B0604020202020204" pitchFamily="34" charset="0"/>
                <a:ea typeface="Times New Roman" panose="02020603050405020304" pitchFamily="18" charset="0"/>
                <a:cs typeface="Arial" panose="020B0604020202020204" pitchFamily="34" charset="0"/>
              </a:rPr>
              <a:t/>
            </a:r>
            <a:br>
              <a:rPr lang="da-DK" sz="1400" dirty="0" smtClean="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Dit barn kan lære af dig. Understøt og udvis selv den adfærd du vil se fra dit barn. </a:t>
            </a:r>
            <a:br>
              <a:rPr lang="da-DK" sz="1400" dirty="0" smtClean="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F.eks</a:t>
            </a:r>
            <a:r>
              <a:rPr lang="da-DK" sz="1400" dirty="0">
                <a:latin typeface="Arial" panose="020B0604020202020204" pitchFamily="34" charset="0"/>
                <a:ea typeface="Times New Roman" panose="02020603050405020304" pitchFamily="18" charset="0"/>
                <a:cs typeface="Arial" panose="020B0604020202020204" pitchFamily="34" charset="0"/>
              </a:rPr>
              <a:t>. at han/hun gerne vil dele ud af viden, erfaring og </a:t>
            </a:r>
            <a:r>
              <a:rPr lang="da-DK" sz="1400" dirty="0" smtClean="0">
                <a:latin typeface="Arial" panose="020B0604020202020204" pitchFamily="34" charset="0"/>
                <a:ea typeface="Times New Roman" panose="02020603050405020304" pitchFamily="18" charset="0"/>
                <a:cs typeface="Arial" panose="020B0604020202020204" pitchFamily="34" charset="0"/>
              </a:rPr>
              <a:t>hjælpe </a:t>
            </a:r>
            <a:r>
              <a:rPr lang="da-DK" sz="1400" dirty="0">
                <a:latin typeface="Arial" panose="020B0604020202020204" pitchFamily="34" charset="0"/>
                <a:ea typeface="Times New Roman" panose="02020603050405020304" pitchFamily="18" charset="0"/>
                <a:cs typeface="Arial" panose="020B0604020202020204" pitchFamily="34" charset="0"/>
              </a:rPr>
              <a:t>andre.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a:latin typeface="Arial" panose="020B0604020202020204" pitchFamily="34" charset="0"/>
                <a:ea typeface="Times New Roman" panose="02020603050405020304" pitchFamily="18" charset="0"/>
                <a:cs typeface="Arial" panose="020B0604020202020204" pitchFamily="34" charset="0"/>
              </a:rPr>
              <a:t>Dit barns adfærd og kompetencer kan </a:t>
            </a:r>
            <a:r>
              <a:rPr lang="da-DK" sz="1400" dirty="0" smtClean="0">
                <a:latin typeface="Arial" panose="020B0604020202020204" pitchFamily="34" charset="0"/>
                <a:ea typeface="Times New Roman" panose="02020603050405020304" pitchFamily="18" charset="0"/>
                <a:cs typeface="Arial" panose="020B0604020202020204" pitchFamily="34" charset="0"/>
              </a:rPr>
              <a:t>være </a:t>
            </a:r>
            <a:r>
              <a:rPr lang="da-DK" sz="1400" dirty="0">
                <a:latin typeface="Arial" panose="020B0604020202020204" pitchFamily="34" charset="0"/>
                <a:ea typeface="Times New Roman" panose="02020603050405020304" pitchFamily="18" charset="0"/>
                <a:cs typeface="Arial" panose="020B0604020202020204" pitchFamily="34" charset="0"/>
              </a:rPr>
              <a:t>en rollemodel for andre.</a:t>
            </a:r>
            <a:r>
              <a:rPr lang="da-DK" sz="1400" cap="all" dirty="0">
                <a:latin typeface="Arial" panose="020B0604020202020204" pitchFamily="34" charset="0"/>
                <a:ea typeface="Times New Roman" panose="02020603050405020304" pitchFamily="18" charset="0"/>
                <a:cs typeface="Arial" panose="020B0604020202020204" pitchFamily="34" charset="0"/>
              </a:rPr>
              <a:t> </a:t>
            </a: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68653" y="1642822"/>
            <a:ext cx="2617855" cy="3927764"/>
          </a:xfrm>
          <a:prstGeom prst="rect">
            <a:avLst/>
          </a:prstGeom>
        </p:spPr>
      </p:pic>
    </p:spTree>
    <p:extLst>
      <p:ext uri="{BB962C8B-B14F-4D97-AF65-F5344CB8AC3E}">
        <p14:creationId xmlns:p14="http://schemas.microsoft.com/office/powerpoint/2010/main" val="21741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24747" y="552692"/>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Engager dig i klubben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724747" y="1930710"/>
            <a:ext cx="10268607" cy="4585871"/>
          </a:xfrm>
          <a:prstGeom prst="rect">
            <a:avLst/>
          </a:prstGeom>
        </p:spPr>
        <p:txBody>
          <a:bodyPr wrap="square">
            <a:spAutoFit/>
          </a:bodyPr>
          <a:lstStyle/>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Børn er </a:t>
            </a:r>
            <a:r>
              <a:rPr lang="da-DK" sz="1400" dirty="0">
                <a:latin typeface="Arial" panose="020B0604020202020204" pitchFamily="34" charset="0"/>
                <a:ea typeface="Times New Roman" panose="02020603050405020304" pitchFamily="18" charset="0"/>
                <a:cs typeface="Arial" panose="020B0604020202020204" pitchFamily="34" charset="0"/>
              </a:rPr>
              <a:t>afhængig af frivilligindsats fra forældre og andre tillidspersoner.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Vær </a:t>
            </a:r>
            <a:r>
              <a:rPr lang="da-DK" sz="1400" dirty="0">
                <a:latin typeface="Arial" panose="020B0604020202020204" pitchFamily="34" charset="0"/>
                <a:ea typeface="Times New Roman" panose="02020603050405020304" pitchFamily="18" charset="0"/>
                <a:cs typeface="Arial" panose="020B0604020202020204" pitchFamily="34" charset="0"/>
              </a:rPr>
              <a:t>positivt indstillet på, at du </a:t>
            </a:r>
            <a:r>
              <a:rPr lang="da-DK" sz="1400" dirty="0" smtClean="0">
                <a:latin typeface="Arial" panose="020B0604020202020204" pitchFamily="34" charset="0"/>
                <a:ea typeface="Times New Roman" panose="02020603050405020304" pitchFamily="18" charset="0"/>
                <a:cs typeface="Arial" panose="020B0604020202020204" pitchFamily="34" charset="0"/>
              </a:rPr>
              <a:t>må </a:t>
            </a:r>
            <a:r>
              <a:rPr lang="da-DK" sz="1400" dirty="0">
                <a:latin typeface="Arial" panose="020B0604020202020204" pitchFamily="34" charset="0"/>
                <a:ea typeface="Times New Roman" panose="02020603050405020304" pitchFamily="18" charset="0"/>
                <a:cs typeface="Arial" panose="020B0604020202020204" pitchFamily="34" charset="0"/>
              </a:rPr>
              <a:t>bidrage. </a:t>
            </a:r>
            <a:r>
              <a:rPr lang="da-DK" sz="1400" dirty="0" smtClean="0">
                <a:latin typeface="Arial" panose="020B0604020202020204" pitchFamily="34" charset="0"/>
                <a:ea typeface="Times New Roman" panose="02020603050405020304" pitchFamily="18" charset="0"/>
                <a:cs typeface="Arial" panose="020B0604020202020204" pitchFamily="34" charset="0"/>
              </a:rPr>
              <a:t>Du udviser:</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At det er vigtigt at være en del af dit barns sportsliv.</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At du er en rollemodel. Dit barn vil igennem dig lære, at det er vigtigt at </a:t>
            </a:r>
            <a:r>
              <a:rPr lang="da-DK" sz="1400" dirty="0">
                <a:latin typeface="Arial" panose="020B0604020202020204" pitchFamily="34" charset="0"/>
                <a:ea typeface="Times New Roman" panose="02020603050405020304" pitchFamily="18" charset="0"/>
                <a:cs typeface="Arial" panose="020B0604020202020204" pitchFamily="34" charset="0"/>
              </a:rPr>
              <a:t>bidrage og hjælpe til, for at alle kan få en god </a:t>
            </a:r>
            <a:r>
              <a:rPr lang="da-DK" sz="1400" dirty="0" smtClean="0">
                <a:latin typeface="Arial" panose="020B0604020202020204" pitchFamily="34" charset="0"/>
                <a:ea typeface="Times New Roman" panose="02020603050405020304" pitchFamily="18" charset="0"/>
                <a:cs typeface="Arial" panose="020B0604020202020204" pitchFamily="34" charset="0"/>
              </a:rPr>
              <a:t>oplevelse.</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At du ønsker klubbens muligheder og udvikling kan </a:t>
            </a:r>
            <a:r>
              <a:rPr lang="da-DK" sz="1400" dirty="0">
                <a:latin typeface="Arial" panose="020B0604020202020204" pitchFamily="34" charset="0"/>
                <a:ea typeface="Times New Roman" panose="02020603050405020304" pitchFamily="18" charset="0"/>
                <a:cs typeface="Arial" panose="020B0604020202020204" pitchFamily="34" charset="0"/>
              </a:rPr>
              <a:t>fortsætte.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a:latin typeface="Arial" panose="020B0604020202020204" pitchFamily="34" charset="0"/>
                <a:ea typeface="Times New Roman" panose="02020603050405020304" pitchFamily="18" charset="0"/>
                <a:cs typeface="Arial" panose="020B0604020202020204" pitchFamily="34" charset="0"/>
              </a:rPr>
              <a:t>Klubber vil altid stå med åbne arme og værdsætte din frivillige </a:t>
            </a:r>
            <a:r>
              <a:rPr lang="da-DK" sz="1400" dirty="0" smtClean="0">
                <a:latin typeface="Arial" panose="020B0604020202020204" pitchFamily="34" charset="0"/>
                <a:ea typeface="Times New Roman" panose="02020603050405020304" pitchFamily="18" charset="0"/>
                <a:cs typeface="Arial" panose="020B0604020202020204" pitchFamily="34" charset="0"/>
              </a:rPr>
              <a:t>indsats.</a:t>
            </a:r>
            <a:br>
              <a:rPr lang="da-DK" sz="1400" dirty="0" smtClean="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Dit bidrag </a:t>
            </a:r>
            <a:r>
              <a:rPr lang="da-DK" sz="1400" dirty="0">
                <a:latin typeface="Arial" panose="020B0604020202020204" pitchFamily="34" charset="0"/>
                <a:ea typeface="Times New Roman" panose="02020603050405020304" pitchFamily="18" charset="0"/>
                <a:cs typeface="Arial" panose="020B0604020202020204" pitchFamily="34" charset="0"/>
              </a:rPr>
              <a:t>vil være med til, at klubben bliver mere effektiv og bedre organiseret, således de frivillige kræfter kan bredes ud.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Ved </a:t>
            </a:r>
            <a:r>
              <a:rPr lang="da-DK" sz="1400" dirty="0">
                <a:latin typeface="Arial" panose="020B0604020202020204" pitchFamily="34" charset="0"/>
                <a:ea typeface="Times New Roman" panose="02020603050405020304" pitchFamily="18" charset="0"/>
                <a:cs typeface="Arial" panose="020B0604020202020204" pitchFamily="34" charset="0"/>
              </a:rPr>
              <a:t>at ”flere gør mindre” bidrages der ligeledes til et godt forældremiljø.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892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24747" y="552692"/>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Engager dig i klubben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724747" y="1097333"/>
            <a:ext cx="10268607" cy="4719241"/>
          </a:xfrm>
          <a:prstGeom prst="rect">
            <a:avLst/>
          </a:prstGeom>
        </p:spPr>
        <p:txBody>
          <a:bodyPr wrap="square">
            <a:spAutoFit/>
          </a:bodyPr>
          <a:lstStyle/>
          <a:p>
            <a:pPr>
              <a:lnSpc>
                <a:spcPct val="150000"/>
              </a:lnSpc>
              <a:spcAft>
                <a:spcPts val="800"/>
              </a:spcAft>
            </a:pPr>
            <a:r>
              <a:rPr lang="da-DK" sz="1200" dirty="0" smtClean="0">
                <a:latin typeface="Arial" panose="020B0604020202020204" pitchFamily="34" charset="0"/>
                <a:ea typeface="Times New Roman" panose="02020603050405020304" pitchFamily="18" charset="0"/>
                <a:cs typeface="Arial" panose="020B0604020202020204" pitchFamily="34" charset="0"/>
              </a:rPr>
              <a:t>Du kan melde dig som frivillig ved at:</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800"/>
              </a:spcAft>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Være træner</a:t>
            </a:r>
          </a:p>
          <a:p>
            <a:pPr marL="285750" indent="-285750">
              <a:spcAft>
                <a:spcPts val="800"/>
              </a:spcAft>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Være holdleder</a:t>
            </a:r>
          </a:p>
          <a:p>
            <a:pPr marL="285750" indent="-285750">
              <a:lnSpc>
                <a:spcPct val="150000"/>
              </a:lnSpc>
              <a:spcAft>
                <a:spcPts val="800"/>
              </a:spcAft>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Være bestyrelsesmedlem eller medlem </a:t>
            </a:r>
            <a:r>
              <a:rPr lang="da-DK" sz="1200" dirty="0">
                <a:latin typeface="Arial" panose="020B0604020202020204" pitchFamily="34" charset="0"/>
                <a:ea typeface="Times New Roman" panose="02020603050405020304" pitchFamily="18" charset="0"/>
                <a:cs typeface="Arial" panose="020B0604020202020204" pitchFamily="34" charset="0"/>
              </a:rPr>
              <a:t>i andre udvalg.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200" dirty="0" smtClean="0">
                <a:latin typeface="Arial" panose="020B0604020202020204" pitchFamily="34" charset="0"/>
                <a:ea typeface="Times New Roman" panose="02020603050405020304" pitchFamily="18" charset="0"/>
                <a:cs typeface="Arial" panose="020B0604020202020204" pitchFamily="34" charset="0"/>
              </a:rPr>
              <a:t>Respekter, </a:t>
            </a:r>
            <a:r>
              <a:rPr lang="da-DK" sz="1200" dirty="0">
                <a:latin typeface="Arial" panose="020B0604020202020204" pitchFamily="34" charset="0"/>
                <a:ea typeface="Times New Roman" panose="02020603050405020304" pitchFamily="18" charset="0"/>
                <a:cs typeface="Arial" panose="020B0604020202020204" pitchFamily="34" charset="0"/>
              </a:rPr>
              <a:t>hvis dit barn ikke ønsker dig så tæt på og </a:t>
            </a:r>
            <a:r>
              <a:rPr lang="da-DK" sz="1200" dirty="0" smtClean="0">
                <a:latin typeface="Arial" panose="020B0604020202020204" pitchFamily="34" charset="0"/>
                <a:ea typeface="Times New Roman" panose="02020603050405020304" pitchFamily="18" charset="0"/>
                <a:cs typeface="Arial" panose="020B0604020202020204" pitchFamily="34" charset="0"/>
              </a:rPr>
              <a:t>find </a:t>
            </a:r>
            <a:r>
              <a:rPr lang="da-DK" sz="1200" dirty="0">
                <a:latin typeface="Arial" panose="020B0604020202020204" pitchFamily="34" charset="0"/>
                <a:ea typeface="Times New Roman" panose="02020603050405020304" pitchFamily="18" charset="0"/>
                <a:cs typeface="Arial" panose="020B0604020202020204" pitchFamily="34" charset="0"/>
              </a:rPr>
              <a:t>en anden måde at være behjælpelig f.eks.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Madordning</a:t>
            </a:r>
          </a:p>
          <a:p>
            <a:pPr marL="285750" indent="-285750">
              <a:spcAft>
                <a:spcPts val="800"/>
              </a:spcAft>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Kørsel</a:t>
            </a:r>
          </a:p>
          <a:p>
            <a:pPr marL="285750" indent="-285750">
              <a:spcAft>
                <a:spcPts val="800"/>
              </a:spcAft>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Vedligeholdelse af udstyr og faciliteter </a:t>
            </a:r>
          </a:p>
          <a:p>
            <a:pPr marL="285750" indent="-285750">
              <a:spcAft>
                <a:spcPts val="800"/>
              </a:spcAft>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Det </a:t>
            </a:r>
            <a:r>
              <a:rPr lang="da-DK" sz="1200" dirty="0">
                <a:latin typeface="Arial" panose="020B0604020202020204" pitchFamily="34" charset="0"/>
                <a:ea typeface="Times New Roman" panose="02020603050405020304" pitchFamily="18" charset="0"/>
                <a:cs typeface="Arial" panose="020B0604020202020204" pitchFamily="34" charset="0"/>
              </a:rPr>
              <a:t>kan være alt fra faglige kompetencer eller i form af tid/hænder</a:t>
            </a:r>
            <a:r>
              <a:rPr lang="da-DK" sz="1200"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spcAft>
                <a:spcPts val="800"/>
              </a:spcAft>
              <a:buFont typeface="Arial" panose="020B0604020202020204" pitchFamily="34" charset="0"/>
              <a:buChar char="•"/>
            </a:pPr>
            <a:endParaRPr lang="da-DK" sz="1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200" dirty="0" smtClean="0">
                <a:latin typeface="Arial" panose="020B0604020202020204" pitchFamily="34" charset="0"/>
                <a:ea typeface="Times New Roman" panose="02020603050405020304" pitchFamily="18" charset="0"/>
                <a:cs typeface="Arial" panose="020B0604020202020204" pitchFamily="34" charset="0"/>
              </a:rPr>
              <a:t>Obs. </a:t>
            </a:r>
            <a:r>
              <a:rPr lang="da-DK" sz="1200" dirty="0">
                <a:latin typeface="Arial" panose="020B0604020202020204" pitchFamily="34" charset="0"/>
                <a:ea typeface="Times New Roman" panose="02020603050405020304" pitchFamily="18" charset="0"/>
                <a:cs typeface="Arial" panose="020B0604020202020204" pitchFamily="34" charset="0"/>
              </a:rPr>
              <a:t/>
            </a:r>
            <a:br>
              <a:rPr lang="da-DK" sz="1200" dirty="0">
                <a:latin typeface="Arial" panose="020B0604020202020204" pitchFamily="34" charset="0"/>
                <a:ea typeface="Times New Roman" panose="02020603050405020304" pitchFamily="18" charset="0"/>
                <a:cs typeface="Arial" panose="020B0604020202020204" pitchFamily="34" charset="0"/>
              </a:rPr>
            </a:br>
            <a:r>
              <a:rPr lang="da-DK" sz="1200" dirty="0">
                <a:latin typeface="Arial" panose="020B0604020202020204" pitchFamily="34" charset="0"/>
                <a:ea typeface="Times New Roman" panose="02020603050405020304" pitchFamily="18" charset="0"/>
                <a:cs typeface="Arial" panose="020B0604020202020204" pitchFamily="34" charset="0"/>
              </a:rPr>
              <a:t>Din hjælp som frivillig behøver ikke at være en fast post, det kan sagtens være en afgrænset opgave. </a:t>
            </a:r>
            <a:r>
              <a:rPr lang="da-DK" sz="1200" dirty="0" smtClean="0">
                <a:latin typeface="Arial" panose="020B0604020202020204" pitchFamily="34" charset="0"/>
                <a:ea typeface="Times New Roman" panose="02020603050405020304" pitchFamily="18" charset="0"/>
                <a:cs typeface="Arial" panose="020B0604020202020204" pitchFamily="34" charset="0"/>
              </a:rPr>
              <a:t/>
            </a:r>
            <a:br>
              <a:rPr lang="da-DK" sz="1200" dirty="0" smtClean="0">
                <a:latin typeface="Arial" panose="020B0604020202020204" pitchFamily="34" charset="0"/>
                <a:ea typeface="Times New Roman" panose="02020603050405020304" pitchFamily="18" charset="0"/>
                <a:cs typeface="Arial" panose="020B0604020202020204" pitchFamily="34" charset="0"/>
              </a:rPr>
            </a:br>
            <a:r>
              <a:rPr lang="da-DK" sz="1200" dirty="0" smtClean="0">
                <a:latin typeface="Arial" panose="020B0604020202020204" pitchFamily="34" charset="0"/>
                <a:ea typeface="Times New Roman" panose="02020603050405020304" pitchFamily="18" charset="0"/>
                <a:cs typeface="Arial" panose="020B0604020202020204" pitchFamily="34" charset="0"/>
              </a:rPr>
              <a:t>Bring nye ideer frem på </a:t>
            </a:r>
            <a:r>
              <a:rPr lang="da-DK" sz="1200" dirty="0">
                <a:latin typeface="Arial" panose="020B0604020202020204" pitchFamily="34" charset="0"/>
                <a:ea typeface="Times New Roman" panose="02020603050405020304" pitchFamily="18" charset="0"/>
                <a:cs typeface="Arial" panose="020B0604020202020204" pitchFamily="34" charset="0"/>
              </a:rPr>
              <a:t>en velovervejet og ordentlig måde – af respekt for de mange frivillige kræfter, der er i gang.</a:t>
            </a:r>
            <a:br>
              <a:rPr lang="da-DK" sz="1200" dirty="0">
                <a:latin typeface="Arial" panose="020B0604020202020204" pitchFamily="34" charset="0"/>
                <a:ea typeface="Times New Roman" panose="02020603050405020304" pitchFamily="18" charset="0"/>
                <a:cs typeface="Arial" panose="020B0604020202020204" pitchFamily="34" charset="0"/>
              </a:rPr>
            </a:br>
            <a:r>
              <a:rPr lang="da-DK" sz="1200" dirty="0">
                <a:latin typeface="Arial" panose="020B0604020202020204" pitchFamily="34" charset="0"/>
                <a:ea typeface="Times New Roman" panose="02020603050405020304" pitchFamily="18" charset="0"/>
                <a:cs typeface="Arial" panose="020B0604020202020204" pitchFamily="34" charset="0"/>
              </a:rPr>
              <a:t>Husk at alle har forskellige kompetencer, som de kan bidrage med og alle bidrag hjælper. </a:t>
            </a:r>
            <a:br>
              <a:rPr lang="da-DK" sz="1200" dirty="0">
                <a:latin typeface="Arial" panose="020B0604020202020204" pitchFamily="34" charset="0"/>
                <a:ea typeface="Times New Roman" panose="02020603050405020304" pitchFamily="18" charset="0"/>
                <a:cs typeface="Arial" panose="020B0604020202020204" pitchFamily="34" charset="0"/>
              </a:rPr>
            </a:br>
            <a:r>
              <a:rPr lang="da-DK" sz="1200" dirty="0">
                <a:latin typeface="Arial" panose="020B0604020202020204" pitchFamily="34" charset="0"/>
                <a:ea typeface="Times New Roman" panose="02020603050405020304" pitchFamily="18" charset="0"/>
                <a:cs typeface="Arial" panose="020B0604020202020204" pitchFamily="34" charset="0"/>
              </a:rPr>
              <a:t>Ingen klub vil kunne fungere uden de frivilliges bidrag.</a:t>
            </a:r>
            <a:r>
              <a:rPr lang="da-DK" sz="1200" cap="all" dirty="0">
                <a:latin typeface="Arial" panose="020B0604020202020204" pitchFamily="34" charset="0"/>
                <a:ea typeface="Times New Roman" panose="02020603050405020304" pitchFamily="18" charset="0"/>
                <a:cs typeface="Arial" panose="020B0604020202020204" pitchFamily="34" charset="0"/>
              </a:rPr>
              <a:t> </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88230" y="1006763"/>
            <a:ext cx="2543982" cy="3816927"/>
          </a:xfrm>
          <a:prstGeom prst="rect">
            <a:avLst/>
          </a:prstGeom>
        </p:spPr>
      </p:pic>
    </p:spTree>
    <p:extLst>
      <p:ext uri="{BB962C8B-B14F-4D97-AF65-F5344CB8AC3E}">
        <p14:creationId xmlns:p14="http://schemas.microsoft.com/office/powerpoint/2010/main" val="31996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44699" y="615435"/>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Samarbejde med andre forældre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729672" y="1573245"/>
            <a:ext cx="9688945" cy="4342856"/>
          </a:xfrm>
          <a:prstGeom prst="rect">
            <a:avLst/>
          </a:prstGeom>
        </p:spPr>
        <p:txBody>
          <a:bodyPr wrap="square">
            <a:spAutoFit/>
          </a:bodyPr>
          <a:lstStyle/>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Skab </a:t>
            </a:r>
            <a:r>
              <a:rPr lang="da-DK" sz="1400" dirty="0">
                <a:latin typeface="Arial" panose="020B0604020202020204" pitchFamily="34" charset="0"/>
                <a:ea typeface="Times New Roman" panose="02020603050405020304" pitchFamily="18" charset="0"/>
                <a:cs typeface="Arial" panose="020B0604020202020204" pitchFamily="34" charset="0"/>
              </a:rPr>
              <a:t>og vedligeholde et godt forhold til andre forældre i klubben.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I </a:t>
            </a:r>
            <a:r>
              <a:rPr lang="da-DK" sz="1400" dirty="0">
                <a:latin typeface="Arial" panose="020B0604020202020204" pitchFamily="34" charset="0"/>
                <a:ea typeface="Times New Roman" panose="02020603050405020304" pitchFamily="18" charset="0"/>
                <a:cs typeface="Arial" panose="020B0604020202020204" pitchFamily="34" charset="0"/>
              </a:rPr>
              <a:t>kan deles om kørsel eller andre praktiske gøremål.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I kan dele </a:t>
            </a:r>
            <a:r>
              <a:rPr lang="da-DK" sz="1400" dirty="0">
                <a:latin typeface="Arial" panose="020B0604020202020204" pitchFamily="34" charset="0"/>
                <a:ea typeface="Times New Roman" panose="02020603050405020304" pitchFamily="18" charset="0"/>
                <a:cs typeface="Arial" panose="020B0604020202020204" pitchFamily="34" charset="0"/>
              </a:rPr>
              <a:t>information og sikre, at I ved, hvis der skulle være foregået noget til træning eller konkurrence, der gør, at du skal stå klar med støtte</a:t>
            </a:r>
            <a:r>
              <a:rPr lang="da-DK" sz="1400"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nSpc>
                <a:spcPct val="150000"/>
              </a:lnSpc>
              <a:buFont typeface="Arial" panose="020B0604020202020204" pitchFamily="34" charset="0"/>
              <a:buChar char="•"/>
            </a:pPr>
            <a:r>
              <a:rPr lang="da-DK" sz="1400" dirty="0">
                <a:latin typeface="Arial" panose="020B0604020202020204" pitchFamily="34" charset="0"/>
                <a:ea typeface="Times New Roman" panose="02020603050405020304" pitchFamily="18" charset="0"/>
                <a:cs typeface="Arial" panose="020B0604020202020204" pitchFamily="34" charset="0"/>
              </a:rPr>
              <a:t>Du kan få skabt et netværk, der kan benyttes både i og uden for sporten.</a:t>
            </a:r>
            <a:r>
              <a:rPr lang="da-DK" sz="1400" cap="all" dirty="0">
                <a:latin typeface="Arial" panose="020B0604020202020204" pitchFamily="34" charset="0"/>
                <a:ea typeface="Times New Roman" panose="02020603050405020304" pitchFamily="18" charset="0"/>
                <a:cs typeface="Arial" panose="020B0604020202020204" pitchFamily="34" charset="0"/>
              </a:rPr>
              <a:t> </a:t>
            </a:r>
            <a:endParaRPr lang="da-DK" sz="1400" dirty="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a:latin typeface="Arial" panose="020B0604020202020204" pitchFamily="34" charset="0"/>
                <a:ea typeface="Times New Roman" panose="02020603050405020304" pitchFamily="18" charset="0"/>
                <a:cs typeface="Arial" panose="020B0604020202020204" pitchFamily="34" charset="0"/>
              </a:rPr>
              <a:t>Hvis du kommer med en ikke-sportslig baggrund kan det nogle gange være svært at engagere sig eller byde ind med hjælp, fordi der mangler en forforståelse for sporten.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Her </a:t>
            </a:r>
            <a:r>
              <a:rPr lang="da-DK" sz="1400" dirty="0">
                <a:latin typeface="Arial" panose="020B0604020202020204" pitchFamily="34" charset="0"/>
                <a:ea typeface="Times New Roman" panose="02020603050405020304" pitchFamily="18" charset="0"/>
                <a:cs typeface="Arial" panose="020B0604020202020204" pitchFamily="34" charset="0"/>
              </a:rPr>
              <a:t>er det en stor fordel at tage fat i erfarne forældre, så de kan give information og støtte dig.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a:latin typeface="Arial" panose="020B0604020202020204" pitchFamily="34" charset="0"/>
                <a:ea typeface="Times New Roman" panose="02020603050405020304" pitchFamily="18" charset="0"/>
                <a:cs typeface="Arial" panose="020B0604020202020204" pitchFamily="34" charset="0"/>
              </a:rPr>
              <a:t>Du kan også opsøge, om klubben har nogle forældremøder, hvor nye forældre sættes sammen med erfarne forældre – eller om der er en følordning. </a:t>
            </a:r>
            <a:r>
              <a:rPr lang="da-DK" dirty="0">
                <a:latin typeface="Calibri" panose="020F0502020204030204" pitchFamily="34" charset="0"/>
                <a:ea typeface="Times New Roman" panose="02020603050405020304" pitchFamily="18" charset="0"/>
                <a:cs typeface="Times New Roman" panose="02020603050405020304" pitchFamily="18" charset="0"/>
              </a:rPr>
              <a:t/>
            </a:r>
            <a:br>
              <a:rPr lang="da-DK" dirty="0">
                <a:latin typeface="Calibri" panose="020F0502020204030204" pitchFamily="34" charset="0"/>
                <a:ea typeface="Times New Roman" panose="02020603050405020304" pitchFamily="18" charset="0"/>
                <a:cs typeface="Times New Roman" panose="02020603050405020304" pitchFamily="18" charset="0"/>
              </a:rPr>
            </a:br>
            <a:endParaRPr lang="da-DK" dirty="0"/>
          </a:p>
        </p:txBody>
      </p:sp>
    </p:spTree>
    <p:extLst>
      <p:ext uri="{BB962C8B-B14F-4D97-AF65-F5344CB8AC3E}">
        <p14:creationId xmlns:p14="http://schemas.microsoft.com/office/powerpoint/2010/main" val="2114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533862" y="467653"/>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Forventningsafstemning</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3" name="Rektangel 2"/>
          <p:cNvSpPr/>
          <p:nvPr/>
        </p:nvSpPr>
        <p:spPr>
          <a:xfrm>
            <a:off x="618836" y="1629304"/>
            <a:ext cx="7472219" cy="3785652"/>
          </a:xfrm>
          <a:prstGeom prst="rect">
            <a:avLst/>
          </a:prstGeom>
        </p:spPr>
        <p:txBody>
          <a:bodyPr wrap="square">
            <a:spAutoFit/>
          </a:bodyPr>
          <a:lstStyle/>
          <a:p>
            <a:pPr>
              <a:lnSpc>
                <a:spcPct val="150000"/>
              </a:lnSpc>
            </a:pPr>
            <a:r>
              <a:rPr lang="da-DK" sz="1600" dirty="0">
                <a:latin typeface="Arial" panose="020B0604020202020204" pitchFamily="34" charset="0"/>
                <a:cs typeface="Arial" panose="020B0604020202020204" pitchFamily="34" charset="0"/>
              </a:rPr>
              <a:t>Klubben og trænerne har altid nogle forventninger til barnet og forældrene. Forsøg at gå i dialog </a:t>
            </a:r>
            <a:r>
              <a:rPr lang="da-DK" sz="1600" dirty="0" smtClean="0">
                <a:latin typeface="Arial" panose="020B0604020202020204" pitchFamily="34" charset="0"/>
                <a:cs typeface="Arial" panose="020B0604020202020204" pitchFamily="34" charset="0"/>
              </a:rPr>
              <a:t>for </a:t>
            </a:r>
            <a:r>
              <a:rPr lang="da-DK" sz="1600" dirty="0">
                <a:latin typeface="Arial" panose="020B0604020202020204" pitchFamily="34" charset="0"/>
                <a:cs typeface="Arial" panose="020B0604020202020204" pitchFamily="34" charset="0"/>
              </a:rPr>
              <a:t>at høre til, hvilke forventninger der er. </a:t>
            </a:r>
            <a:endParaRPr lang="da-DK" sz="16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Hvor </a:t>
            </a:r>
            <a:r>
              <a:rPr lang="da-DK" sz="1600" dirty="0">
                <a:latin typeface="Arial" panose="020B0604020202020204" pitchFamily="34" charset="0"/>
                <a:cs typeface="Arial" panose="020B0604020202020204" pitchFamily="34" charset="0"/>
              </a:rPr>
              <a:t>meget kommer træningen til at fylde, i takt med, at dit barn udvikler sig? </a:t>
            </a:r>
            <a:endParaRPr lang="da-DK" sz="16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Hvor </a:t>
            </a:r>
            <a:r>
              <a:rPr lang="da-DK" sz="1600" dirty="0">
                <a:latin typeface="Arial" panose="020B0604020202020204" pitchFamily="34" charset="0"/>
                <a:cs typeface="Arial" panose="020B0604020202020204" pitchFamily="34" charset="0"/>
              </a:rPr>
              <a:t>meget vil det forventeligt koste? </a:t>
            </a:r>
            <a:endParaRPr lang="da-DK" sz="16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Hvad </a:t>
            </a:r>
            <a:r>
              <a:rPr lang="da-DK" sz="1600" dirty="0">
                <a:latin typeface="Arial" panose="020B0604020202020204" pitchFamily="34" charset="0"/>
                <a:cs typeface="Arial" panose="020B0604020202020204" pitchFamily="34" charset="0"/>
              </a:rPr>
              <a:t>forventes af </a:t>
            </a:r>
            <a:r>
              <a:rPr lang="da-DK" sz="1600" dirty="0" smtClean="0">
                <a:latin typeface="Arial" panose="020B0604020202020204" pitchFamily="34" charset="0"/>
                <a:cs typeface="Arial" panose="020B0604020202020204" pitchFamily="34" charset="0"/>
              </a:rPr>
              <a:t>Jer </a:t>
            </a:r>
            <a:r>
              <a:rPr lang="da-DK" sz="1600" dirty="0">
                <a:latin typeface="Arial" panose="020B0604020202020204" pitchFamily="34" charset="0"/>
                <a:cs typeface="Arial" panose="020B0604020202020204" pitchFamily="34" charset="0"/>
              </a:rPr>
              <a:t>som forældre? </a:t>
            </a:r>
            <a:endParaRPr lang="da-DK" sz="16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Hvad </a:t>
            </a:r>
            <a:r>
              <a:rPr lang="da-DK" sz="1600" dirty="0">
                <a:latin typeface="Arial" panose="020B0604020202020204" pitchFamily="34" charset="0"/>
                <a:cs typeface="Arial" panose="020B0604020202020204" pitchFamily="34" charset="0"/>
              </a:rPr>
              <a:t>forventes af dit barn</a:t>
            </a:r>
            <a:r>
              <a:rPr lang="da-DK" sz="1600" dirty="0" smtClean="0">
                <a:latin typeface="Arial" panose="020B0604020202020204" pitchFamily="34" charset="0"/>
                <a:cs typeface="Arial" panose="020B0604020202020204" pitchFamily="34" charset="0"/>
              </a:rPr>
              <a:t>?</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Skal du </a:t>
            </a:r>
            <a:r>
              <a:rPr lang="da-DK" sz="1600" dirty="0" smtClean="0">
                <a:latin typeface="Arial" panose="020B0604020202020204" pitchFamily="34" charset="0"/>
                <a:cs typeface="Arial" panose="020B0604020202020204" pitchFamily="34" charset="0"/>
              </a:rPr>
              <a:t>agere </a:t>
            </a:r>
            <a:r>
              <a:rPr lang="da-DK" sz="1600" dirty="0">
                <a:latin typeface="Arial" panose="020B0604020202020204" pitchFamily="34" charset="0"/>
                <a:cs typeface="Arial" panose="020B0604020202020204" pitchFamily="34" charset="0"/>
              </a:rPr>
              <a:t>”træner” til konkurrencer, så skal du </a:t>
            </a:r>
            <a:r>
              <a:rPr lang="da-DK" sz="1600" dirty="0" smtClean="0">
                <a:latin typeface="Arial" panose="020B0604020202020204" pitchFamily="34" charset="0"/>
                <a:cs typeface="Arial" panose="020B0604020202020204" pitchFamily="34" charset="0"/>
              </a:rPr>
              <a:t>forvente</a:t>
            </a:r>
            <a:r>
              <a:rPr lang="da-DK" sz="1600" dirty="0">
                <a:latin typeface="Arial" panose="020B0604020202020204" pitchFamily="34" charset="0"/>
                <a:cs typeface="Arial" panose="020B0604020202020204" pitchFamily="34" charset="0"/>
              </a:rPr>
              <a:t>, at træneren og klubben klæder dig ordentligt på til denne opgave, samt hvordan du med træneren får givet feedback efter konkurrence</a:t>
            </a:r>
            <a:r>
              <a:rPr lang="da-DK" sz="1600" dirty="0" smtClean="0">
                <a:latin typeface="Arial" panose="020B0604020202020204" pitchFamily="34" charset="0"/>
                <a:cs typeface="Arial" panose="020B0604020202020204" pitchFamily="34" charset="0"/>
              </a:rPr>
              <a:t>.</a:t>
            </a: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91055" y="2495961"/>
            <a:ext cx="2474837" cy="3713184"/>
          </a:xfrm>
          <a:prstGeom prst="rect">
            <a:avLst/>
          </a:prstGeom>
        </p:spPr>
      </p:pic>
    </p:spTree>
    <p:extLst>
      <p:ext uri="{BB962C8B-B14F-4D97-AF65-F5344CB8AC3E}">
        <p14:creationId xmlns:p14="http://schemas.microsoft.com/office/powerpoint/2010/main" val="6957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533862" y="467653"/>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Forventningsafstemning</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3" name="Rektangel 2"/>
          <p:cNvSpPr/>
          <p:nvPr/>
        </p:nvSpPr>
        <p:spPr>
          <a:xfrm>
            <a:off x="822037" y="1554230"/>
            <a:ext cx="10778836" cy="3970318"/>
          </a:xfrm>
          <a:prstGeom prst="rect">
            <a:avLst/>
          </a:prstGeom>
        </p:spPr>
        <p:txBody>
          <a:bodyPr wrap="square">
            <a:spAutoFit/>
          </a:bodyPr>
          <a:lstStyle/>
          <a:p>
            <a:pPr>
              <a:lnSpc>
                <a:spcPct val="150000"/>
              </a:lnSpc>
            </a:pPr>
            <a:r>
              <a:rPr lang="da-DK" sz="1400" dirty="0" smtClean="0">
                <a:latin typeface="Arial" panose="020B0604020202020204" pitchFamily="34" charset="0"/>
                <a:cs typeface="Arial" panose="020B0604020202020204" pitchFamily="34" charset="0"/>
              </a:rPr>
              <a:t>Det </a:t>
            </a:r>
            <a:r>
              <a:rPr lang="da-DK" sz="1400" dirty="0">
                <a:latin typeface="Arial" panose="020B0604020202020204" pitchFamily="34" charset="0"/>
                <a:cs typeface="Arial" panose="020B0604020202020204" pitchFamily="34" charset="0"/>
              </a:rPr>
              <a:t>er </a:t>
            </a:r>
            <a:r>
              <a:rPr lang="da-DK" sz="1400" dirty="0" smtClean="0">
                <a:latin typeface="Arial" panose="020B0604020202020204" pitchFamily="34" charset="0"/>
                <a:cs typeface="Arial" panose="020B0604020202020204" pitchFamily="34" charset="0"/>
              </a:rPr>
              <a:t>en </a:t>
            </a:r>
            <a:r>
              <a:rPr lang="da-DK" sz="1400" dirty="0">
                <a:latin typeface="Arial" panose="020B0604020202020204" pitchFamily="34" charset="0"/>
                <a:cs typeface="Arial" panose="020B0604020202020204" pitchFamily="34" charset="0"/>
              </a:rPr>
              <a:t>rigtig god idé, at spørge til klubbens skadespolitik. </a:t>
            </a:r>
            <a:endParaRPr lang="da-DK"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Har </a:t>
            </a:r>
            <a:r>
              <a:rPr lang="da-DK" sz="1400" dirty="0">
                <a:latin typeface="Arial" panose="020B0604020202020204" pitchFamily="34" charset="0"/>
                <a:cs typeface="Arial" panose="020B0604020202020204" pitchFamily="34" charset="0"/>
              </a:rPr>
              <a:t>klubben og træneren gjort sig tanker omkring, hvordan de håndterer skader? </a:t>
            </a:r>
            <a:endParaRPr lang="da-DK"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Er </a:t>
            </a:r>
            <a:r>
              <a:rPr lang="da-DK" sz="1400" dirty="0">
                <a:latin typeface="Arial" panose="020B0604020202020204" pitchFamily="34" charset="0"/>
                <a:cs typeface="Arial" panose="020B0604020202020204" pitchFamily="34" charset="0"/>
              </a:rPr>
              <a:t>der en procedure for, hvordan der bliver taget hånd om barnet fysisk, psykisk og socialt</a:t>
            </a:r>
            <a:r>
              <a:rPr lang="da-DK" sz="1400" dirty="0" smtClean="0">
                <a:latin typeface="Arial" panose="020B0604020202020204" pitchFamily="34" charset="0"/>
                <a:cs typeface="Arial" panose="020B0604020202020204" pitchFamily="34" charset="0"/>
              </a:rPr>
              <a:t>?</a:t>
            </a: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Det er yderligere en god idé at tage en snak med dit barn om, hvad </a:t>
            </a:r>
            <a:r>
              <a:rPr lang="da-DK" sz="1400" dirty="0" smtClean="0">
                <a:latin typeface="Arial" panose="020B0604020202020204" pitchFamily="34" charset="0"/>
                <a:cs typeface="Arial" panose="020B0604020202020204" pitchFamily="34" charset="0"/>
              </a:rPr>
              <a:t>I forventer </a:t>
            </a:r>
            <a:r>
              <a:rPr lang="da-DK" sz="1400" dirty="0">
                <a:latin typeface="Arial" panose="020B0604020202020204" pitchFamily="34" charset="0"/>
                <a:cs typeface="Arial" panose="020B0604020202020204" pitchFamily="34" charset="0"/>
              </a:rPr>
              <a:t>af klubben og træneren. F.eks. </a:t>
            </a:r>
            <a:endParaRPr lang="da-DK"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E</a:t>
            </a:r>
            <a:r>
              <a:rPr lang="da-DK" sz="1400" dirty="0" smtClean="0">
                <a:latin typeface="Arial" panose="020B0604020202020204" pitchFamily="34" charset="0"/>
                <a:cs typeface="Arial" panose="020B0604020202020204" pitchFamily="34" charset="0"/>
              </a:rPr>
              <a:t>n </a:t>
            </a:r>
            <a:r>
              <a:rPr lang="da-DK" sz="1400" dirty="0">
                <a:latin typeface="Arial" panose="020B0604020202020204" pitchFamily="34" charset="0"/>
                <a:cs typeface="Arial" panose="020B0604020202020204" pitchFamily="34" charset="0"/>
              </a:rPr>
              <a:t>god </a:t>
            </a:r>
            <a:r>
              <a:rPr lang="da-DK" sz="1400" dirty="0" smtClean="0">
                <a:latin typeface="Arial" panose="020B0604020202020204" pitchFamily="34" charset="0"/>
                <a:cs typeface="Arial" panose="020B0604020202020204" pitchFamily="34" charset="0"/>
              </a:rPr>
              <a:t>tone. </a:t>
            </a: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A</a:t>
            </a:r>
            <a:r>
              <a:rPr lang="da-DK" sz="1400" dirty="0" smtClean="0">
                <a:latin typeface="Arial" panose="020B0604020202020204" pitchFamily="34" charset="0"/>
                <a:cs typeface="Arial" panose="020B0604020202020204" pitchFamily="34" charset="0"/>
              </a:rPr>
              <a:t>t </a:t>
            </a:r>
            <a:r>
              <a:rPr lang="da-DK" sz="1400" dirty="0">
                <a:latin typeface="Arial" panose="020B0604020202020204" pitchFamily="34" charset="0"/>
                <a:cs typeface="Arial" panose="020B0604020202020204" pitchFamily="34" charset="0"/>
              </a:rPr>
              <a:t>dit barn bliver set som </a:t>
            </a:r>
            <a:r>
              <a:rPr lang="da-DK" sz="1400" dirty="0" smtClean="0">
                <a:latin typeface="Arial" panose="020B0604020202020204" pitchFamily="34" charset="0"/>
                <a:cs typeface="Arial" panose="020B0604020202020204" pitchFamily="34" charset="0"/>
              </a:rPr>
              <a:t>individ.</a:t>
            </a: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A</a:t>
            </a:r>
            <a:r>
              <a:rPr lang="da-DK" sz="1400" dirty="0" smtClean="0">
                <a:latin typeface="Arial" panose="020B0604020202020204" pitchFamily="34" charset="0"/>
                <a:cs typeface="Arial" panose="020B0604020202020204" pitchFamily="34" charset="0"/>
              </a:rPr>
              <a:t>t </a:t>
            </a:r>
            <a:r>
              <a:rPr lang="da-DK" sz="1400" dirty="0">
                <a:latin typeface="Arial" panose="020B0604020202020204" pitchFamily="34" charset="0"/>
                <a:cs typeface="Arial" panose="020B0604020202020204" pitchFamily="34" charset="0"/>
              </a:rPr>
              <a:t>I er </a:t>
            </a:r>
            <a:r>
              <a:rPr lang="da-DK" sz="1400" dirty="0" smtClean="0">
                <a:latin typeface="Arial" panose="020B0604020202020204" pitchFamily="34" charset="0"/>
                <a:cs typeface="Arial" panose="020B0604020202020204" pitchFamily="34" charset="0"/>
              </a:rPr>
              <a:t>velinformeret.</a:t>
            </a: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A</a:t>
            </a:r>
            <a:r>
              <a:rPr lang="da-DK" sz="1400" dirty="0" smtClean="0">
                <a:latin typeface="Arial" panose="020B0604020202020204" pitchFamily="34" charset="0"/>
                <a:cs typeface="Arial" panose="020B0604020202020204" pitchFamily="34" charset="0"/>
              </a:rPr>
              <a:t>t </a:t>
            </a:r>
            <a:r>
              <a:rPr lang="da-DK" sz="1400" dirty="0">
                <a:latin typeface="Arial" panose="020B0604020202020204" pitchFamily="34" charset="0"/>
                <a:cs typeface="Arial" panose="020B0604020202020204" pitchFamily="34" charset="0"/>
              </a:rPr>
              <a:t>der tages hånd om dit barns trivsel.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I </a:t>
            </a:r>
            <a:r>
              <a:rPr lang="da-DK" sz="1400" dirty="0">
                <a:latin typeface="Arial" panose="020B0604020202020204" pitchFamily="34" charset="0"/>
                <a:cs typeface="Arial" panose="020B0604020202020204" pitchFamily="34" charset="0"/>
              </a:rPr>
              <a:t>nogle sportsgrene er det en fordel at forventningsafstemme at få tingene at vide i god tid, således dit barn f.eks. ikke først om søndagen skal få af vide om barnet skal deltage i træning eller konkurrence om mandagen. </a:t>
            </a:r>
          </a:p>
        </p:txBody>
      </p:sp>
    </p:spTree>
    <p:extLst>
      <p:ext uri="{BB962C8B-B14F-4D97-AF65-F5344CB8AC3E}">
        <p14:creationId xmlns:p14="http://schemas.microsoft.com/office/powerpoint/2010/main" val="33840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1008992" y="1803058"/>
            <a:ext cx="7266789" cy="3046988"/>
          </a:xfrm>
          <a:prstGeom prst="rect">
            <a:avLst/>
          </a:prstGeom>
        </p:spPr>
        <p:txBody>
          <a:bodyPr wrap="square">
            <a:spAutoFit/>
          </a:bodyPr>
          <a:lstStyle/>
          <a:p>
            <a:pPr>
              <a:lnSpc>
                <a:spcPct val="150000"/>
              </a:lnSpc>
            </a:pPr>
            <a:r>
              <a:rPr lang="da-DK" sz="1600" b="1" dirty="0" smtClean="0">
                <a:latin typeface="Arial" panose="020B0604020202020204" pitchFamily="34" charset="0"/>
                <a:cs typeface="Arial" panose="020B0604020202020204" pitchFamily="34" charset="0"/>
              </a:rPr>
              <a:t>Understøt </a:t>
            </a:r>
            <a:r>
              <a:rPr lang="da-DK" sz="1600" b="1" dirty="0">
                <a:latin typeface="Arial" panose="020B0604020202020204" pitchFamily="34" charset="0"/>
                <a:cs typeface="Arial" panose="020B0604020202020204" pitchFamily="34" charset="0"/>
              </a:rPr>
              <a:t>og bidrag til </a:t>
            </a:r>
            <a:r>
              <a:rPr lang="da-DK" sz="1600" b="1" dirty="0" smtClean="0">
                <a:latin typeface="Arial" panose="020B0604020202020204" pitchFamily="34" charset="0"/>
                <a:cs typeface="Arial" panose="020B0604020202020204" pitchFamily="34" charset="0"/>
              </a:rPr>
              <a:t>klubmiljøet</a:t>
            </a:r>
          </a:p>
          <a:p>
            <a:pPr>
              <a:lnSpc>
                <a:spcPct val="150000"/>
              </a:lnSpc>
            </a:pPr>
            <a:endParaRPr lang="da-DK" sz="1600" b="1"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Formål: </a:t>
            </a:r>
            <a:r>
              <a:rPr lang="da-DK" sz="1600" dirty="0">
                <a:latin typeface="Arial" panose="020B0604020202020204" pitchFamily="34" charset="0"/>
                <a:cs typeface="Arial" panose="020B0604020202020204" pitchFamily="34" charset="0"/>
              </a:rPr>
              <a:t>At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reflekterer over, hvad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gør og kan gøre mere af, i forhold til at understøtte og bidrage til et godt klubmiljø</a:t>
            </a:r>
            <a:r>
              <a:rPr lang="da-DK" sz="1600" dirty="0" smtClean="0">
                <a:latin typeface="Arial" panose="020B0604020202020204" pitchFamily="34" charset="0"/>
                <a:cs typeface="Arial" panose="020B0604020202020204" pitchFamily="34" charset="0"/>
              </a:rPr>
              <a:t>.</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Ramme: </a:t>
            </a:r>
            <a:r>
              <a:rPr lang="da-DK" sz="1600" dirty="0">
                <a:latin typeface="Arial" panose="020B0604020202020204" pitchFamily="34" charset="0"/>
                <a:cs typeface="Arial" panose="020B0604020202020204" pitchFamily="34" charset="0"/>
              </a:rPr>
              <a:t>15-20 min.</a:t>
            </a:r>
          </a:p>
          <a:p>
            <a:pPr>
              <a:lnSpc>
                <a:spcPct val="150000"/>
              </a:lnSpc>
            </a:pPr>
            <a:r>
              <a:rPr lang="da-DK" sz="1600" dirty="0">
                <a:latin typeface="Arial" panose="020B0604020202020204" pitchFamily="34" charset="0"/>
                <a:cs typeface="Arial" panose="020B0604020202020204" pitchFamily="34" charset="0"/>
              </a:rPr>
              <a:t>Forældre sidder for sig eller i forældrepar og udfylder skemaet.</a:t>
            </a:r>
          </a:p>
          <a:p>
            <a:pPr>
              <a:lnSpc>
                <a:spcPct val="150000"/>
              </a:lnSpc>
            </a:pPr>
            <a:r>
              <a:rPr lang="da-DK" sz="1600" dirty="0">
                <a:latin typeface="Arial" panose="020B0604020202020204" pitchFamily="34" charset="0"/>
                <a:cs typeface="Arial" panose="020B0604020202020204" pitchFamily="34" charset="0"/>
              </a:rPr>
              <a:t>Herefter dannes der grupper af to og to, hvor skemaet gennemgås.</a:t>
            </a:r>
          </a:p>
        </p:txBody>
      </p:sp>
    </p:spTree>
    <p:extLst>
      <p:ext uri="{BB962C8B-B14F-4D97-AF65-F5344CB8AC3E}">
        <p14:creationId xmlns:p14="http://schemas.microsoft.com/office/powerpoint/2010/main" val="129450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090" y="1458922"/>
            <a:ext cx="10135291" cy="3999769"/>
          </a:xfrm>
          <a:prstGeom prst="rect">
            <a:avLst/>
          </a:prstGeom>
        </p:spPr>
      </p:pic>
      <p:sp>
        <p:nvSpPr>
          <p:cNvPr id="3" name="Tekstfelt 2"/>
          <p:cNvSpPr txBox="1"/>
          <p:nvPr/>
        </p:nvSpPr>
        <p:spPr>
          <a:xfrm>
            <a:off x="4155311" y="2847372"/>
            <a:ext cx="3044142" cy="369332"/>
          </a:xfrm>
          <a:prstGeom prst="rect">
            <a:avLst/>
          </a:prstGeom>
          <a:noFill/>
        </p:spPr>
        <p:txBody>
          <a:bodyPr wrap="square" rtlCol="0">
            <a:spAutoFit/>
          </a:bodyPr>
          <a:lstStyle/>
          <a:p>
            <a:r>
              <a:rPr lang="da-DK" dirty="0" smtClean="0"/>
              <a:t>Går til træner ved bekymring</a:t>
            </a:r>
            <a:endParaRPr lang="da-DK" dirty="0"/>
          </a:p>
        </p:txBody>
      </p:sp>
      <p:sp>
        <p:nvSpPr>
          <p:cNvPr id="4" name="Tekstfelt 3"/>
          <p:cNvSpPr txBox="1"/>
          <p:nvPr/>
        </p:nvSpPr>
        <p:spPr>
          <a:xfrm>
            <a:off x="7350584" y="2846314"/>
            <a:ext cx="2916820" cy="370390"/>
          </a:xfrm>
          <a:prstGeom prst="rect">
            <a:avLst/>
          </a:prstGeom>
          <a:noFill/>
        </p:spPr>
        <p:txBody>
          <a:bodyPr wrap="square" rtlCol="0">
            <a:spAutoFit/>
          </a:bodyPr>
          <a:lstStyle/>
          <a:p>
            <a:r>
              <a:rPr lang="da-DK" dirty="0" smtClean="0"/>
              <a:t>Respektere trænerens tid</a:t>
            </a:r>
            <a:endParaRPr lang="da-DK" dirty="0"/>
          </a:p>
        </p:txBody>
      </p:sp>
      <p:sp>
        <p:nvSpPr>
          <p:cNvPr id="5" name="Tekstfelt 4"/>
          <p:cNvSpPr txBox="1"/>
          <p:nvPr/>
        </p:nvSpPr>
        <p:spPr>
          <a:xfrm>
            <a:off x="4188767" y="3274140"/>
            <a:ext cx="3321935" cy="369332"/>
          </a:xfrm>
          <a:prstGeom prst="rect">
            <a:avLst/>
          </a:prstGeom>
          <a:noFill/>
        </p:spPr>
        <p:txBody>
          <a:bodyPr wrap="square" rtlCol="0">
            <a:spAutoFit/>
          </a:bodyPr>
          <a:lstStyle/>
          <a:p>
            <a:r>
              <a:rPr lang="da-DK" dirty="0" smtClean="0"/>
              <a:t>Støtter op ved social aktivitet</a:t>
            </a:r>
            <a:endParaRPr lang="da-DK" dirty="0"/>
          </a:p>
        </p:txBody>
      </p:sp>
      <p:sp>
        <p:nvSpPr>
          <p:cNvPr id="7" name="Tekstfelt 6"/>
          <p:cNvSpPr txBox="1"/>
          <p:nvPr/>
        </p:nvSpPr>
        <p:spPr>
          <a:xfrm>
            <a:off x="7350585" y="3281913"/>
            <a:ext cx="3321935" cy="369332"/>
          </a:xfrm>
          <a:prstGeom prst="rect">
            <a:avLst/>
          </a:prstGeom>
          <a:noFill/>
        </p:spPr>
        <p:txBody>
          <a:bodyPr wrap="square" rtlCol="0">
            <a:spAutoFit/>
          </a:bodyPr>
          <a:lstStyle/>
          <a:p>
            <a:r>
              <a:rPr lang="da-DK" dirty="0" smtClean="0"/>
              <a:t>Give mere tid til omklædning</a:t>
            </a:r>
            <a:endParaRPr lang="da-DK" dirty="0"/>
          </a:p>
        </p:txBody>
      </p:sp>
      <p:sp>
        <p:nvSpPr>
          <p:cNvPr id="8" name="Tekstfelt 7"/>
          <p:cNvSpPr txBox="1"/>
          <p:nvPr/>
        </p:nvSpPr>
        <p:spPr>
          <a:xfrm>
            <a:off x="4188767" y="3783699"/>
            <a:ext cx="3321935" cy="369332"/>
          </a:xfrm>
          <a:prstGeom prst="rect">
            <a:avLst/>
          </a:prstGeom>
          <a:noFill/>
        </p:spPr>
        <p:txBody>
          <a:bodyPr wrap="square" rtlCol="0">
            <a:spAutoFit/>
          </a:bodyPr>
          <a:lstStyle/>
          <a:p>
            <a:r>
              <a:rPr lang="da-DK" dirty="0" smtClean="0"/>
              <a:t>Hjælper med kørsel</a:t>
            </a:r>
            <a:endParaRPr lang="da-DK" dirty="0"/>
          </a:p>
        </p:txBody>
      </p:sp>
      <p:sp>
        <p:nvSpPr>
          <p:cNvPr id="9" name="Tekstfelt 8"/>
          <p:cNvSpPr txBox="1"/>
          <p:nvPr/>
        </p:nvSpPr>
        <p:spPr>
          <a:xfrm>
            <a:off x="7350584" y="3750077"/>
            <a:ext cx="3321935" cy="369332"/>
          </a:xfrm>
          <a:prstGeom prst="rect">
            <a:avLst/>
          </a:prstGeom>
          <a:noFill/>
        </p:spPr>
        <p:txBody>
          <a:bodyPr wrap="square" rtlCol="0">
            <a:spAutoFit/>
          </a:bodyPr>
          <a:lstStyle/>
          <a:p>
            <a:r>
              <a:rPr lang="da-DK" dirty="0" smtClean="0"/>
              <a:t>Tilbyde mine kompetencer</a:t>
            </a:r>
            <a:endParaRPr lang="da-DK" dirty="0"/>
          </a:p>
        </p:txBody>
      </p:sp>
      <p:sp>
        <p:nvSpPr>
          <p:cNvPr id="10" name="Tekstfelt 9"/>
          <p:cNvSpPr txBox="1"/>
          <p:nvPr/>
        </p:nvSpPr>
        <p:spPr>
          <a:xfrm>
            <a:off x="4188767" y="4272688"/>
            <a:ext cx="3321935" cy="369332"/>
          </a:xfrm>
          <a:prstGeom prst="rect">
            <a:avLst/>
          </a:prstGeom>
          <a:noFill/>
        </p:spPr>
        <p:txBody>
          <a:bodyPr wrap="square" rtlCol="0">
            <a:spAutoFit/>
          </a:bodyPr>
          <a:lstStyle/>
          <a:p>
            <a:r>
              <a:rPr lang="da-DK" dirty="0" smtClean="0"/>
              <a:t>Tilbyder at deles om opgave</a:t>
            </a:r>
            <a:endParaRPr lang="da-DK" dirty="0"/>
          </a:p>
        </p:txBody>
      </p:sp>
      <p:sp>
        <p:nvSpPr>
          <p:cNvPr id="11" name="Tekstfelt 10"/>
          <p:cNvSpPr txBox="1"/>
          <p:nvPr/>
        </p:nvSpPr>
        <p:spPr>
          <a:xfrm>
            <a:off x="7350583" y="4251863"/>
            <a:ext cx="3321935" cy="369332"/>
          </a:xfrm>
          <a:prstGeom prst="rect">
            <a:avLst/>
          </a:prstGeom>
          <a:noFill/>
        </p:spPr>
        <p:txBody>
          <a:bodyPr wrap="square" rtlCol="0">
            <a:spAutoFit/>
          </a:bodyPr>
          <a:lstStyle/>
          <a:p>
            <a:r>
              <a:rPr lang="da-DK" dirty="0" smtClean="0"/>
              <a:t>Melde mig til føl-ordning</a:t>
            </a:r>
            <a:endParaRPr lang="da-DK" dirty="0"/>
          </a:p>
        </p:txBody>
      </p:sp>
      <p:sp>
        <p:nvSpPr>
          <p:cNvPr id="13" name="Tekstfelt 12"/>
          <p:cNvSpPr txBox="1"/>
          <p:nvPr/>
        </p:nvSpPr>
        <p:spPr>
          <a:xfrm>
            <a:off x="4154175" y="4689785"/>
            <a:ext cx="3321935" cy="369332"/>
          </a:xfrm>
          <a:prstGeom prst="rect">
            <a:avLst/>
          </a:prstGeom>
          <a:noFill/>
        </p:spPr>
        <p:txBody>
          <a:bodyPr wrap="square" rtlCol="0">
            <a:spAutoFit/>
          </a:bodyPr>
          <a:lstStyle/>
          <a:p>
            <a:r>
              <a:rPr lang="da-DK" dirty="0" smtClean="0"/>
              <a:t>Opsøger information</a:t>
            </a:r>
            <a:endParaRPr lang="da-DK" dirty="0"/>
          </a:p>
        </p:txBody>
      </p:sp>
      <p:sp>
        <p:nvSpPr>
          <p:cNvPr id="14" name="Tekstfelt 13"/>
          <p:cNvSpPr txBox="1"/>
          <p:nvPr/>
        </p:nvSpPr>
        <p:spPr>
          <a:xfrm>
            <a:off x="7350582" y="4737550"/>
            <a:ext cx="3321935" cy="369332"/>
          </a:xfrm>
          <a:prstGeom prst="rect">
            <a:avLst/>
          </a:prstGeom>
          <a:noFill/>
        </p:spPr>
        <p:txBody>
          <a:bodyPr wrap="square" rtlCol="0">
            <a:spAutoFit/>
          </a:bodyPr>
          <a:lstStyle/>
          <a:p>
            <a:r>
              <a:rPr lang="da-DK" dirty="0" smtClean="0"/>
              <a:t>Spørge til skadespolitik</a:t>
            </a:r>
            <a:endParaRPr lang="da-DK" dirty="0"/>
          </a:p>
        </p:txBody>
      </p:sp>
    </p:spTree>
    <p:extLst>
      <p:ext uri="{BB962C8B-B14F-4D97-AF65-F5344CB8AC3E}">
        <p14:creationId xmlns:p14="http://schemas.microsoft.com/office/powerpoint/2010/main" val="31785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808745" y="1702012"/>
            <a:ext cx="10742506" cy="3000821"/>
          </a:xfrm>
          <a:prstGeom prst="rect">
            <a:avLst/>
          </a:prstGeom>
          <a:noFill/>
        </p:spPr>
        <p:txBody>
          <a:bodyPr wrap="square" lIns="108000" rtlCol="0">
            <a:spAutoFit/>
          </a:bodyPr>
          <a:lstStyle/>
          <a:p>
            <a:pPr>
              <a:lnSpc>
                <a:spcPct val="150000"/>
              </a:lnSpc>
            </a:pPr>
            <a:r>
              <a:rPr lang="da-DK" sz="1400" b="1" dirty="0" smtClean="0">
                <a:latin typeface="Arial" panose="020B0604020202020204" pitchFamily="34" charset="0"/>
                <a:cs typeface="Arial" panose="020B0604020202020204" pitchFamily="34" charset="0"/>
              </a:rPr>
              <a:t>Tema 3: Understøt talentudviklingsmiljøet</a:t>
            </a:r>
            <a:endParaRPr lang="da-DK" sz="14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Siden sidst</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Spørgekort</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Kort oplæg</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Cases</a:t>
            </a:r>
          </a:p>
          <a:p>
            <a:pPr>
              <a:lnSpc>
                <a:spcPct val="150000"/>
              </a:lnSpc>
            </a:pPr>
            <a:r>
              <a:rPr lang="da-DK" sz="1400" dirty="0" err="1">
                <a:latin typeface="Arial" panose="020B0604020202020204" pitchFamily="34" charset="0"/>
                <a:cs typeface="Arial" panose="020B0604020202020204" pitchFamily="34" charset="0"/>
              </a:rPr>
              <a:t>Take</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home</a:t>
            </a:r>
            <a:r>
              <a:rPr lang="da-DK" sz="1400" dirty="0">
                <a:latin typeface="Arial" panose="020B0604020202020204" pitchFamily="34" charset="0"/>
                <a:cs typeface="Arial" panose="020B0604020202020204" pitchFamily="34" charset="0"/>
              </a:rPr>
              <a:t> &amp; tak for i dag</a:t>
            </a:r>
          </a:p>
          <a:p>
            <a:pPr>
              <a:lnSpc>
                <a:spcPct val="150000"/>
              </a:lnSpc>
            </a:pPr>
            <a:endParaRPr lang="da-DK" sz="1400"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5251" y="1813145"/>
            <a:ext cx="6096000" cy="4062984"/>
          </a:xfrm>
          <a:prstGeom prst="rect">
            <a:avLst/>
          </a:prstGeom>
        </p:spPr>
      </p:pic>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8" name="Rektangel 7"/>
          <p:cNvSpPr/>
          <p:nvPr/>
        </p:nvSpPr>
        <p:spPr>
          <a:xfrm>
            <a:off x="840508" y="1529994"/>
            <a:ext cx="9855201" cy="4253537"/>
          </a:xfrm>
          <a:prstGeom prst="rect">
            <a:avLst/>
          </a:prstGeom>
        </p:spPr>
        <p:txBody>
          <a:bodyPr wrap="square">
            <a:spAutoFit/>
          </a:bodyPr>
          <a:lstStyle/>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Gå </a:t>
            </a:r>
            <a:r>
              <a:rPr lang="da-DK" sz="1400" dirty="0">
                <a:latin typeface="Arial" panose="020B0604020202020204" pitchFamily="34" charset="0"/>
                <a:cs typeface="Arial" panose="020B0604020202020204" pitchFamily="34" charset="0"/>
              </a:rPr>
              <a:t>til ledelsen for at høre, hvordan du kan hjælpe </a:t>
            </a:r>
            <a:r>
              <a:rPr lang="da-DK" sz="1400" dirty="0" smtClean="0">
                <a:latin typeface="Arial" panose="020B0604020202020204" pitchFamily="34" charset="0"/>
                <a:cs typeface="Arial" panose="020B0604020202020204" pitchFamily="34" charset="0"/>
              </a:rPr>
              <a:t>til.</a:t>
            </a:r>
            <a:endParaRPr lang="da-DK"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Fortæl</a:t>
            </a:r>
            <a:r>
              <a:rPr lang="da-DK" sz="1400" dirty="0">
                <a:latin typeface="Arial" panose="020B0604020202020204" pitchFamily="34" charset="0"/>
                <a:cs typeface="Arial" panose="020B0604020202020204" pitchFamily="34" charset="0"/>
              </a:rPr>
              <a:t>, hvilke kompetencer du har. F.eks. kan du være tømrer og kan hjælpe med opsætning af skabe eller redskaber. At du er sælger, så du kan hjælp med sponsoraftaler, at du er god til Excel og kan hjælpe med regnskaber, at du er god til at arrangere events, så du kan hjælpe med afholdelse af konkurrencer/arrangementer, at du gerne bidrager med bagværk eller anden mad ved sociale sammenkomster. Mulighederne er </a:t>
            </a:r>
            <a:r>
              <a:rPr lang="da-DK" sz="1400" dirty="0" smtClean="0">
                <a:latin typeface="Arial" panose="020B0604020202020204" pitchFamily="34" charset="0"/>
                <a:cs typeface="Arial" panose="020B0604020202020204" pitchFamily="34" charset="0"/>
              </a:rPr>
              <a:t>mange.</a:t>
            </a:r>
            <a:endParaRPr lang="da-DK"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Husk</a:t>
            </a:r>
            <a:r>
              <a:rPr lang="da-DK" sz="1400" dirty="0">
                <a:latin typeface="Arial" panose="020B0604020202020204" pitchFamily="34" charset="0"/>
                <a:cs typeface="Arial" panose="020B0604020202020204" pitchFamily="34" charset="0"/>
              </a:rPr>
              <a:t>, at en klub er mere end det enkelte </a:t>
            </a:r>
            <a:r>
              <a:rPr lang="da-DK" sz="1400" dirty="0" smtClean="0">
                <a:latin typeface="Arial" panose="020B0604020202020204" pitchFamily="34" charset="0"/>
                <a:cs typeface="Arial" panose="020B0604020202020204" pitchFamily="34" charset="0"/>
              </a:rPr>
              <a:t>hold.</a:t>
            </a:r>
            <a:endParaRPr lang="da-DK"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Inden </a:t>
            </a:r>
            <a:r>
              <a:rPr lang="da-DK" sz="1400" dirty="0">
                <a:latin typeface="Arial" panose="020B0604020202020204" pitchFamily="34" charset="0"/>
                <a:cs typeface="Arial" panose="020B0604020202020204" pitchFamily="34" charset="0"/>
              </a:rPr>
              <a:t>du gør en frivillig indsats, så sørg for at spørge ind til, hvad der forventes og hvad rollen </a:t>
            </a:r>
            <a:r>
              <a:rPr lang="da-DK" sz="1400" dirty="0" smtClean="0">
                <a:latin typeface="Arial" panose="020B0604020202020204" pitchFamily="34" charset="0"/>
                <a:cs typeface="Arial" panose="020B0604020202020204" pitchFamily="34" charset="0"/>
              </a:rPr>
              <a:t>indebærer.</a:t>
            </a:r>
            <a:endParaRPr lang="da-DK"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Forvent </a:t>
            </a:r>
            <a:r>
              <a:rPr lang="da-DK" sz="1400" dirty="0">
                <a:latin typeface="Arial" panose="020B0604020202020204" pitchFamily="34" charset="0"/>
                <a:cs typeface="Arial" panose="020B0604020202020204" pitchFamily="34" charset="0"/>
              </a:rPr>
              <a:t>og efterspørg </a:t>
            </a:r>
            <a:r>
              <a:rPr lang="da-DK" sz="1400" dirty="0" smtClean="0">
                <a:latin typeface="Arial" panose="020B0604020202020204" pitchFamily="34" charset="0"/>
                <a:cs typeface="Arial" panose="020B0604020202020204" pitchFamily="34" charset="0"/>
              </a:rPr>
              <a:t>informationsmøder.</a:t>
            </a:r>
            <a:endParaRPr lang="da-DK"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Opsøg </a:t>
            </a:r>
            <a:r>
              <a:rPr lang="da-DK" sz="1400" dirty="0">
                <a:latin typeface="Arial" panose="020B0604020202020204" pitchFamily="34" charset="0"/>
                <a:cs typeface="Arial" panose="020B0604020202020204" pitchFamily="34" charset="0"/>
              </a:rPr>
              <a:t>hvilke forventninger, der er til dig og dit barn, samt kommuniker hvilke forventninger I har den anden </a:t>
            </a:r>
            <a:r>
              <a:rPr lang="da-DK" sz="1400" dirty="0" smtClean="0">
                <a:latin typeface="Arial" panose="020B0604020202020204" pitchFamily="34" charset="0"/>
                <a:cs typeface="Arial" panose="020B0604020202020204" pitchFamily="34" charset="0"/>
              </a:rPr>
              <a:t>vej.</a:t>
            </a:r>
            <a:endParaRPr lang="da-DK"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Søg </a:t>
            </a:r>
            <a:r>
              <a:rPr lang="da-DK" sz="1400" dirty="0">
                <a:latin typeface="Arial" panose="020B0604020202020204" pitchFamily="34" charset="0"/>
                <a:cs typeface="Arial" panose="020B0604020202020204" pitchFamily="34" charset="0"/>
              </a:rPr>
              <a:t>de erfarne forældre og få deres råd og støtte. Når du selv bliver mere erfaren, så bidrag selv til at være en rollemodel for andre </a:t>
            </a:r>
            <a:r>
              <a:rPr lang="da-DK" sz="1400" dirty="0" smtClean="0">
                <a:latin typeface="Arial" panose="020B0604020202020204" pitchFamily="34" charset="0"/>
                <a:cs typeface="Arial" panose="020B0604020202020204" pitchFamily="34" charset="0"/>
              </a:rPr>
              <a:t>forældre.</a:t>
            </a:r>
            <a:endParaRPr lang="da-DK"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Husk</a:t>
            </a:r>
            <a:r>
              <a:rPr lang="da-DK" sz="1400" dirty="0">
                <a:latin typeface="Arial" panose="020B0604020202020204" pitchFamily="34" charset="0"/>
                <a:cs typeface="Arial" panose="020B0604020202020204" pitchFamily="34" charset="0"/>
              </a:rPr>
              <a:t>, at selv med de bedste intentioner, så vil dit engagement og adfærd blive præget af klubkulturen. Reflekter regelmæssigt, så du kan forblive tro mod dine værdier som </a:t>
            </a:r>
            <a:r>
              <a:rPr lang="da-DK" sz="1400" dirty="0" smtClean="0">
                <a:latin typeface="Arial" panose="020B0604020202020204" pitchFamily="34" charset="0"/>
                <a:cs typeface="Arial" panose="020B0604020202020204" pitchFamily="34" charset="0"/>
              </a:rPr>
              <a:t>forælder.</a:t>
            </a: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703030"/>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Som forælder lytter du, når dit barn fortæller om, hvad der er sket til træning og konkurrence. Ud fra det du hører, kan det være, at du begynder at blive tvivlende over for klubbens tilgang til træning og konkurrencer. Du mærker dog ikke den store påvirkning på dit barn. Hvordan vil du gribe det an?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287532"/>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ønsker at bidrage til dit barns klub og støtte op om det gode arbejde der bliver gjort, men har en presset hverdag, hvor du ikke ser dig selv som frivillig i klubben. Hvilke greb kan du anvende for alligevel at bidrage til klubben?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703030"/>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Det kan opstå, at du begynder at føle dig kritisk over for eller uenig i, nogle af de valg dit barns træner tager til træning og/eller konkurrence. Valg der potentielt har betydning for dit barns trivsel, udvikling og resultater. Du kan blive frustreret på dine og dit barns vegne. Hvordan vil du håndtere din og evt. dit barns frustration med træneren?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3</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2986880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534027"/>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Det kan være, at du i en periode har oplevet, at dit barn kommer nedtrykt hjem efter træning. Igennem dialog med dit barn finder du ud af, at det skyldes træneren. Det kan være dit barn ikke føler sig set nok (at der ikke er interesse for dit barn), at dit barn ikke bliver talt pænt til og/eller, at der ikke er forståelse for, at dit barn også har et liv uden for sporten. Du vil gerne gå i dialog med træneren, men dit barn vil ikke have det, da han/hun er bange for, hvilke konsekvenser det får. Hvordan vil du tackle situationen?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4</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1135706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317441" y="2849520"/>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fokus på til næste gang?</a:t>
            </a: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5" name="Billed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33307" y="887328"/>
            <a:ext cx="3237514" cy="4857485"/>
          </a:xfrm>
          <a:prstGeom prst="rect">
            <a:avLst/>
          </a:prstGeom>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86445" y="1803600"/>
            <a:ext cx="9044246" cy="1287532"/>
          </a:xfrm>
          <a:prstGeom prst="rect">
            <a:avLst/>
          </a:prstGeom>
        </p:spPr>
        <p:txBody>
          <a:bodyPr wrap="square">
            <a:spAutoFit/>
          </a:bodyPr>
          <a:lstStyle/>
          <a:p>
            <a:pPr>
              <a:lnSpc>
                <a:spcPct val="150000"/>
              </a:lnSpc>
            </a:pPr>
            <a:r>
              <a:rPr lang="da-DK" dirty="0">
                <a:latin typeface="Arial" panose="020B0604020202020204" pitchFamily="34" charset="0"/>
                <a:ea typeface="Times New Roman" panose="02020603050405020304" pitchFamily="18" charset="0"/>
                <a:cs typeface="Arial" panose="020B0604020202020204" pitchFamily="34" charset="0"/>
              </a:rPr>
              <a:t>At </a:t>
            </a:r>
            <a:r>
              <a:rPr lang="da-DK" dirty="0" smtClean="0">
                <a:latin typeface="Arial" panose="020B0604020202020204" pitchFamily="34" charset="0"/>
                <a:ea typeface="Times New Roman" panose="02020603050405020304" pitchFamily="18" charset="0"/>
                <a:cs typeface="Arial" panose="020B0604020202020204" pitchFamily="34" charset="0"/>
              </a:rPr>
              <a:t>få et </a:t>
            </a:r>
            <a:r>
              <a:rPr lang="da-DK" dirty="0">
                <a:latin typeface="Arial" panose="020B0604020202020204" pitchFamily="34" charset="0"/>
                <a:ea typeface="Times New Roman" panose="02020603050405020304" pitchFamily="18" charset="0"/>
                <a:cs typeface="Arial" panose="020B0604020202020204" pitchFamily="34" charset="0"/>
              </a:rPr>
              <a:t>indblik i, hvordan I</a:t>
            </a:r>
            <a:r>
              <a:rPr lang="da-DK" dirty="0" smtClean="0">
                <a:latin typeface="Arial" panose="020B0604020202020204" pitchFamily="34" charset="0"/>
                <a:ea typeface="Times New Roman" panose="02020603050405020304" pitchFamily="18" charset="0"/>
                <a:cs typeface="Arial" panose="020B0604020202020204" pitchFamily="34" charset="0"/>
              </a:rPr>
              <a:t> </a:t>
            </a:r>
            <a:r>
              <a:rPr lang="da-DK" dirty="0">
                <a:latin typeface="Arial" panose="020B0604020202020204" pitchFamily="34" charset="0"/>
                <a:ea typeface="Times New Roman" panose="02020603050405020304" pitchFamily="18" charset="0"/>
                <a:cs typeface="Arial" panose="020B0604020202020204" pitchFamily="34" charset="0"/>
              </a:rPr>
              <a:t>kan være medskabende til at få et godt samarbejde med træneren og hvordan I</a:t>
            </a:r>
            <a:r>
              <a:rPr lang="da-DK" dirty="0" smtClean="0">
                <a:latin typeface="Arial" panose="020B0604020202020204" pitchFamily="34" charset="0"/>
                <a:ea typeface="Times New Roman" panose="02020603050405020304" pitchFamily="18" charset="0"/>
                <a:cs typeface="Arial" panose="020B0604020202020204" pitchFamily="34" charset="0"/>
              </a:rPr>
              <a:t> </a:t>
            </a:r>
            <a:r>
              <a:rPr lang="da-DK" dirty="0">
                <a:latin typeface="Arial" panose="020B0604020202020204" pitchFamily="34" charset="0"/>
                <a:ea typeface="Times New Roman" panose="02020603050405020304" pitchFamily="18" charset="0"/>
                <a:cs typeface="Arial" panose="020B0604020202020204" pitchFamily="34" charset="0"/>
              </a:rPr>
              <a:t>kan bidrage til et godt klubmiljø, samt bidrage til klubben igennem frivillige indsatser. </a:t>
            </a:r>
            <a:endParaRPr lang="da-DK"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3601" y="2971059"/>
            <a:ext cx="4802909" cy="3201139"/>
          </a:xfrm>
          <a:prstGeom prst="rect">
            <a:avLst/>
          </a:prstGeom>
        </p:spPr>
      </p:pic>
    </p:spTree>
    <p:extLst>
      <p:ext uri="{BB962C8B-B14F-4D97-AF65-F5344CB8AC3E}">
        <p14:creationId xmlns:p14="http://schemas.microsoft.com/office/powerpoint/2010/main" val="10067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4327" y="325582"/>
            <a:ext cx="4062984" cy="6096000"/>
          </a:xfrm>
          <a:prstGeom prst="rect">
            <a:avLst/>
          </a:prstGeom>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Samarbejde med træneren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209963" y="1974344"/>
            <a:ext cx="8423564" cy="3088025"/>
          </a:xfrm>
          <a:prstGeom prst="rect">
            <a:avLst/>
          </a:prstGeom>
        </p:spPr>
        <p:txBody>
          <a:bodyPr wrap="square">
            <a:spAutoFit/>
          </a:bodyPr>
          <a:lstStyle/>
          <a:p>
            <a:pPr>
              <a:lnSpc>
                <a:spcPct val="150000"/>
              </a:lnSpc>
              <a:spcAft>
                <a:spcPts val="800"/>
              </a:spcAft>
            </a:pPr>
            <a:r>
              <a:rPr lang="da-DK" sz="1600" dirty="0">
                <a:latin typeface="Arial" panose="020B0604020202020204" pitchFamily="34" charset="0"/>
                <a:ea typeface="Times New Roman" panose="02020603050405020304" pitchFamily="18" charset="0"/>
                <a:cs typeface="Arial" panose="020B0604020202020204" pitchFamily="34" charset="0"/>
              </a:rPr>
              <a:t>Forældre-træner relationen og samarbejdet omkring barnet kan være meget stærk.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600" dirty="0" smtClean="0">
                <a:latin typeface="Arial" panose="020B0604020202020204" pitchFamily="34" charset="0"/>
                <a:ea typeface="Times New Roman" panose="02020603050405020304" pitchFamily="18" charset="0"/>
                <a:cs typeface="Arial" panose="020B0604020202020204" pitchFamily="34" charset="0"/>
              </a:rPr>
              <a:t>Hver </a:t>
            </a:r>
            <a:r>
              <a:rPr lang="da-DK" sz="1600" dirty="0">
                <a:latin typeface="Arial" panose="020B0604020202020204" pitchFamily="34" charset="0"/>
                <a:ea typeface="Times New Roman" panose="02020603050405020304" pitchFamily="18" charset="0"/>
                <a:cs typeface="Arial" panose="020B0604020202020204" pitchFamily="34" charset="0"/>
              </a:rPr>
              <a:t>part </a:t>
            </a:r>
            <a:r>
              <a:rPr lang="da-DK" sz="1600" dirty="0" smtClean="0">
                <a:latin typeface="Arial" panose="020B0604020202020204" pitchFamily="34" charset="0"/>
                <a:ea typeface="Times New Roman" panose="02020603050405020304" pitchFamily="18" charset="0"/>
                <a:cs typeface="Arial" panose="020B0604020202020204" pitchFamily="34" charset="0"/>
              </a:rPr>
              <a:t>ønsker, at barnet udvikler </a:t>
            </a:r>
            <a:r>
              <a:rPr lang="da-DK" sz="1600" dirty="0">
                <a:latin typeface="Arial" panose="020B0604020202020204" pitchFamily="34" charset="0"/>
                <a:ea typeface="Times New Roman" panose="02020603050405020304" pitchFamily="18" charset="0"/>
                <a:cs typeface="Arial" panose="020B0604020202020204" pitchFamily="34" charset="0"/>
              </a:rPr>
              <a:t>sig </a:t>
            </a:r>
            <a:r>
              <a:rPr lang="da-DK" sz="1600" dirty="0" smtClean="0">
                <a:latin typeface="Arial" panose="020B0604020202020204" pitchFamily="34" charset="0"/>
                <a:ea typeface="Times New Roman" panose="02020603050405020304" pitchFamily="18" charset="0"/>
                <a:cs typeface="Arial" panose="020B0604020202020204" pitchFamily="34" charset="0"/>
              </a:rPr>
              <a:t>og overvinder </a:t>
            </a:r>
            <a:r>
              <a:rPr lang="da-DK" sz="1600" dirty="0">
                <a:latin typeface="Arial" panose="020B0604020202020204" pitchFamily="34" charset="0"/>
                <a:ea typeface="Times New Roman" panose="02020603050405020304" pitchFamily="18" charset="0"/>
                <a:cs typeface="Arial" panose="020B0604020202020204" pitchFamily="34" charset="0"/>
              </a:rPr>
              <a:t>de udfordringer, der kan komme. </a:t>
            </a:r>
          </a:p>
          <a:p>
            <a:pPr>
              <a:lnSpc>
                <a:spcPct val="150000"/>
              </a:lnSpc>
              <a:spcAft>
                <a:spcPts val="800"/>
              </a:spcAft>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600" dirty="0" smtClean="0">
                <a:latin typeface="Arial" panose="020B0604020202020204" pitchFamily="34" charset="0"/>
                <a:ea typeface="Times New Roman" panose="02020603050405020304" pitchFamily="18" charset="0"/>
                <a:cs typeface="Arial" panose="020B0604020202020204" pitchFamily="34" charset="0"/>
              </a:rPr>
              <a:t>Et </a:t>
            </a:r>
            <a:r>
              <a:rPr lang="da-DK" sz="1600" dirty="0">
                <a:latin typeface="Arial" panose="020B0604020202020204" pitchFamily="34" charset="0"/>
                <a:ea typeface="Times New Roman" panose="02020603050405020304" pitchFamily="18" charset="0"/>
                <a:cs typeface="Arial" panose="020B0604020202020204" pitchFamily="34" charset="0"/>
              </a:rPr>
              <a:t>stærkt samarbejde </a:t>
            </a:r>
            <a:r>
              <a:rPr lang="da-DK" sz="1600" dirty="0" smtClean="0">
                <a:latin typeface="Arial" panose="020B0604020202020204" pitchFamily="34" charset="0"/>
                <a:ea typeface="Times New Roman" panose="02020603050405020304" pitchFamily="18" charset="0"/>
                <a:cs typeface="Arial" panose="020B0604020202020204" pitchFamily="34" charset="0"/>
              </a:rPr>
              <a:t>kommer </a:t>
            </a:r>
            <a:r>
              <a:rPr lang="da-DK" sz="1600" dirty="0">
                <a:latin typeface="Arial" panose="020B0604020202020204" pitchFamily="34" charset="0"/>
                <a:ea typeface="Times New Roman" panose="02020603050405020304" pitchFamily="18" charset="0"/>
                <a:cs typeface="Arial" panose="020B0604020202020204" pitchFamily="34" charset="0"/>
              </a:rPr>
              <a:t>dog ikke af sig selv og det er ikke altid let at opretholde en god relation.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600" dirty="0" smtClean="0">
                <a:latin typeface="Arial" panose="020B0604020202020204" pitchFamily="34" charset="0"/>
                <a:ea typeface="Times New Roman" panose="02020603050405020304" pitchFamily="18" charset="0"/>
                <a:cs typeface="Arial" panose="020B0604020202020204" pitchFamily="34" charset="0"/>
              </a:rPr>
              <a:t>Forældres </a:t>
            </a:r>
            <a:r>
              <a:rPr lang="da-DK" sz="1600" dirty="0">
                <a:latin typeface="Arial" panose="020B0604020202020204" pitchFamily="34" charset="0"/>
                <a:ea typeface="Times New Roman" panose="02020603050405020304" pitchFamily="18" charset="0"/>
                <a:cs typeface="Arial" panose="020B0604020202020204" pitchFamily="34" charset="0"/>
              </a:rPr>
              <a:t>og træners prioriteter kan være forskellige og det er ofte en kilde til stor frustration. </a:t>
            </a:r>
            <a:endParaRPr lang="da-DK"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969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83317"/>
            <a:ext cx="10363199" cy="6000518"/>
          </a:xfrm>
          <a:prstGeom prst="rect">
            <a:avLst/>
          </a:prstGeom>
        </p:spPr>
      </p:pic>
    </p:spTree>
    <p:extLst>
      <p:ext uri="{BB962C8B-B14F-4D97-AF65-F5344CB8AC3E}">
        <p14:creationId xmlns:p14="http://schemas.microsoft.com/office/powerpoint/2010/main" val="169202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42108" y="627140"/>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Samarbejde med træneren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42108" y="2399218"/>
            <a:ext cx="8423564" cy="3411190"/>
          </a:xfrm>
          <a:prstGeom prst="rect">
            <a:avLst/>
          </a:prstGeom>
        </p:spPr>
        <p:txBody>
          <a:bodyPr wrap="square">
            <a:spAutoFit/>
          </a:bodyPr>
          <a:lstStyle/>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For at styrke samarbejdet med træneren kan du gøre følgende:</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Tag </a:t>
            </a:r>
            <a:r>
              <a:rPr lang="da-DK" sz="1400" dirty="0">
                <a:latin typeface="Arial" panose="020B0604020202020204" pitchFamily="34" charset="0"/>
                <a:ea typeface="Times New Roman" panose="02020603050405020304" pitchFamily="18" charset="0"/>
                <a:cs typeface="Arial" panose="020B0604020202020204" pitchFamily="34" charset="0"/>
              </a:rPr>
              <a:t>en dialog (tidligt) om den adfærd, der frustrerer dig (og omvendt, hvis du føler træneren er frustreret). Få skabt en forståelse for, hvorfor adfærden udvises og forsøg at undgå den </a:t>
            </a:r>
            <a:r>
              <a:rPr lang="da-DK" sz="1400" dirty="0" smtClean="0">
                <a:latin typeface="Arial" panose="020B0604020202020204" pitchFamily="34" charset="0"/>
                <a:ea typeface="Times New Roman" panose="02020603050405020304" pitchFamily="18" charset="0"/>
                <a:cs typeface="Arial" panose="020B0604020202020204" pitchFamily="34" charset="0"/>
              </a:rPr>
              <a:t>fremadrettet. </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Hvis </a:t>
            </a:r>
            <a:r>
              <a:rPr lang="da-DK" sz="1400" dirty="0">
                <a:latin typeface="Arial" panose="020B0604020202020204" pitchFamily="34" charset="0"/>
                <a:ea typeface="Times New Roman" panose="02020603050405020304" pitchFamily="18" charset="0"/>
                <a:cs typeface="Arial" panose="020B0604020202020204" pitchFamily="34" charset="0"/>
              </a:rPr>
              <a:t>du har bekymringer, så gå direkte til træneren i stedet for andre forældre eller dit </a:t>
            </a:r>
            <a:r>
              <a:rPr lang="da-DK" sz="1400" dirty="0" smtClean="0">
                <a:latin typeface="Arial" panose="020B0604020202020204" pitchFamily="34" charset="0"/>
                <a:ea typeface="Times New Roman" panose="02020603050405020304" pitchFamily="18" charset="0"/>
                <a:cs typeface="Arial" panose="020B0604020202020204" pitchFamily="34" charset="0"/>
              </a:rPr>
              <a:t>barn.</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Brug </a:t>
            </a:r>
            <a:r>
              <a:rPr lang="da-DK" sz="1400" dirty="0">
                <a:latin typeface="Arial" panose="020B0604020202020204" pitchFamily="34" charset="0"/>
                <a:ea typeface="Times New Roman" panose="02020603050405020304" pitchFamily="18" charset="0"/>
                <a:cs typeface="Arial" panose="020B0604020202020204" pitchFamily="34" charset="0"/>
              </a:rPr>
              <a:t>tid på at lære hinanden at kende. Tal sammen før eller efter træning, deltag i forældremøder og bliv frivillig i </a:t>
            </a:r>
            <a:r>
              <a:rPr lang="da-DK" sz="1400" dirty="0" smtClean="0">
                <a:latin typeface="Arial" panose="020B0604020202020204" pitchFamily="34" charset="0"/>
                <a:ea typeface="Times New Roman" panose="02020603050405020304" pitchFamily="18" charset="0"/>
                <a:cs typeface="Arial" panose="020B0604020202020204" pitchFamily="34" charset="0"/>
              </a:rPr>
              <a:t>klubben.</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Lær </a:t>
            </a:r>
            <a:r>
              <a:rPr lang="da-DK" sz="1400" dirty="0">
                <a:latin typeface="Arial" panose="020B0604020202020204" pitchFamily="34" charset="0"/>
                <a:ea typeface="Times New Roman" panose="02020603050405020304" pitchFamily="18" charset="0"/>
                <a:cs typeface="Arial" panose="020B0604020202020204" pitchFamily="34" charset="0"/>
              </a:rPr>
              <a:t>om trænerens filosofi for at få en forståelse for, hvordan han/hun griber træning og konkurrencer an. Understøt filosofien og hvis ikke, at du mener det er det rigtige for dit barn, så overvej andre </a:t>
            </a:r>
            <a:r>
              <a:rPr lang="da-DK" sz="1400" dirty="0" smtClean="0">
                <a:latin typeface="Arial" panose="020B0604020202020204" pitchFamily="34" charset="0"/>
                <a:ea typeface="Times New Roman" panose="02020603050405020304" pitchFamily="18" charset="0"/>
                <a:cs typeface="Arial" panose="020B0604020202020204" pitchFamily="34" charset="0"/>
              </a:rPr>
              <a:t>alternativer.</a:t>
            </a:r>
            <a:endParaRPr lang="da-DK"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ktangel 2"/>
          <p:cNvSpPr/>
          <p:nvPr/>
        </p:nvSpPr>
        <p:spPr>
          <a:xfrm>
            <a:off x="942108" y="1400930"/>
            <a:ext cx="8894619" cy="738664"/>
          </a:xfrm>
          <a:prstGeom prst="rect">
            <a:avLst/>
          </a:prstGeom>
        </p:spPr>
        <p:txBody>
          <a:bodyPr wrap="square">
            <a:spAutoFit/>
          </a:bodyPr>
          <a:lstStyle/>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Frustrationerne kan man kun komme til livs ved at have dialog, hvor der kan skabes en forståelse og respekt omkring hinandens prioriteter, roller og kompetencer. </a:t>
            </a: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261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51098" y="661617"/>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Samarbejde med træneren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60581" y="1761907"/>
            <a:ext cx="8423564" cy="4222759"/>
          </a:xfrm>
          <a:prstGeom prst="rect">
            <a:avLst/>
          </a:prstGeom>
        </p:spPr>
        <p:txBody>
          <a:bodyPr wrap="square">
            <a:spAutoFit/>
          </a:bodyPr>
          <a:lstStyle/>
          <a:p>
            <a:pPr marL="171450" indent="-1714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Hvis </a:t>
            </a:r>
            <a:r>
              <a:rPr lang="da-DK" sz="1400" dirty="0">
                <a:latin typeface="Arial" panose="020B0604020202020204" pitchFamily="34" charset="0"/>
                <a:ea typeface="Times New Roman" panose="02020603050405020304" pitchFamily="18" charset="0"/>
                <a:cs typeface="Arial" panose="020B0604020202020204" pitchFamily="34" charset="0"/>
              </a:rPr>
              <a:t>du oplever noget er forkert, uetisk eller andet, så arranger et personligt møde med træneren. Føler du dig ikke taget alvorlig, så tag fat i de ansvarlige i </a:t>
            </a:r>
            <a:r>
              <a:rPr lang="da-DK" sz="1400" dirty="0" smtClean="0">
                <a:latin typeface="Arial" panose="020B0604020202020204" pitchFamily="34" charset="0"/>
                <a:ea typeface="Times New Roman" panose="02020603050405020304" pitchFamily="18" charset="0"/>
                <a:cs typeface="Arial" panose="020B0604020202020204" pitchFamily="34" charset="0"/>
              </a:rPr>
              <a:t>klubben.</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Lær </a:t>
            </a:r>
            <a:r>
              <a:rPr lang="da-DK" sz="1400" dirty="0">
                <a:latin typeface="Arial" panose="020B0604020202020204" pitchFamily="34" charset="0"/>
                <a:ea typeface="Times New Roman" panose="02020603050405020304" pitchFamily="18" charset="0"/>
                <a:cs typeface="Arial" panose="020B0604020202020204" pitchFamily="34" charset="0"/>
              </a:rPr>
              <a:t>om klubbens/organisationens regler og </a:t>
            </a:r>
            <a:r>
              <a:rPr lang="da-DK" sz="1400" dirty="0" smtClean="0">
                <a:latin typeface="Arial" panose="020B0604020202020204" pitchFamily="34" charset="0"/>
                <a:ea typeface="Times New Roman" panose="02020603050405020304" pitchFamily="18" charset="0"/>
                <a:cs typeface="Arial" panose="020B0604020202020204" pitchFamily="34" charset="0"/>
              </a:rPr>
              <a:t>værdier.</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Respekter </a:t>
            </a:r>
            <a:r>
              <a:rPr lang="da-DK" sz="1400" dirty="0">
                <a:latin typeface="Arial" panose="020B0604020202020204" pitchFamily="34" charset="0"/>
                <a:ea typeface="Times New Roman" panose="02020603050405020304" pitchFamily="18" charset="0"/>
                <a:cs typeface="Arial" panose="020B0604020202020204" pitchFamily="34" charset="0"/>
              </a:rPr>
              <a:t>trænerens privattid og forberedelsestid lige op til træning/konkurrence. Aftal, ved behov, et tidspunkt med træneren til en </a:t>
            </a:r>
            <a:r>
              <a:rPr lang="da-DK" sz="1400" dirty="0" smtClean="0">
                <a:latin typeface="Arial" panose="020B0604020202020204" pitchFamily="34" charset="0"/>
                <a:ea typeface="Times New Roman" panose="02020603050405020304" pitchFamily="18" charset="0"/>
                <a:cs typeface="Arial" panose="020B0604020202020204" pitchFamily="34" charset="0"/>
              </a:rPr>
              <a:t>snak.</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Vis </a:t>
            </a:r>
            <a:r>
              <a:rPr lang="da-DK" sz="1400" dirty="0">
                <a:latin typeface="Arial" panose="020B0604020202020204" pitchFamily="34" charset="0"/>
                <a:ea typeface="Times New Roman" panose="02020603050405020304" pitchFamily="18" charset="0"/>
                <a:cs typeface="Arial" panose="020B0604020202020204" pitchFamily="34" charset="0"/>
              </a:rPr>
              <a:t>respekt for og tillid til dit barns </a:t>
            </a:r>
            <a:r>
              <a:rPr lang="da-DK" sz="1400" dirty="0" smtClean="0">
                <a:latin typeface="Arial" panose="020B0604020202020204" pitchFamily="34" charset="0"/>
                <a:ea typeface="Times New Roman" panose="02020603050405020304" pitchFamily="18" charset="0"/>
                <a:cs typeface="Arial" panose="020B0604020202020204" pitchFamily="34" charset="0"/>
              </a:rPr>
              <a:t>træner.</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Anerkend </a:t>
            </a:r>
            <a:r>
              <a:rPr lang="da-DK" sz="1400" dirty="0">
                <a:latin typeface="Arial" panose="020B0604020202020204" pitchFamily="34" charset="0"/>
                <a:ea typeface="Times New Roman" panose="02020603050405020304" pitchFamily="18" charset="0"/>
                <a:cs typeface="Arial" panose="020B0604020202020204" pitchFamily="34" charset="0"/>
              </a:rPr>
              <a:t>trænerens indsats og </a:t>
            </a:r>
            <a:r>
              <a:rPr lang="da-DK" sz="1400" dirty="0" smtClean="0">
                <a:latin typeface="Arial" panose="020B0604020202020204" pitchFamily="34" charset="0"/>
                <a:ea typeface="Times New Roman" panose="02020603050405020304" pitchFamily="18" charset="0"/>
                <a:cs typeface="Arial" panose="020B0604020202020204" pitchFamily="34" charset="0"/>
              </a:rPr>
              <a:t>dedikation.</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Hvis </a:t>
            </a:r>
            <a:r>
              <a:rPr lang="da-DK" sz="1400" dirty="0">
                <a:latin typeface="Arial" panose="020B0604020202020204" pitchFamily="34" charset="0"/>
                <a:ea typeface="Times New Roman" panose="02020603050405020304" pitchFamily="18" charset="0"/>
                <a:cs typeface="Arial" panose="020B0604020202020204" pitchFamily="34" charset="0"/>
              </a:rPr>
              <a:t>du er i tvivl om, hvordan du kan bidrage til dit barns udvikling, så spørg træneren og følg de råd du får. Denne dialog er givende, da træneren også kan lære meget om dit barn i dialogen med dig. Det samme gælder, hvis du er i tvivl om, hvordan du kan bidrage til udvikling </a:t>
            </a:r>
            <a:r>
              <a:rPr lang="da-DK" sz="1400">
                <a:latin typeface="Arial" panose="020B0604020202020204" pitchFamily="34" charset="0"/>
                <a:ea typeface="Times New Roman" panose="02020603050405020304" pitchFamily="18" charset="0"/>
                <a:cs typeface="Arial" panose="020B0604020202020204" pitchFamily="34" charset="0"/>
              </a:rPr>
              <a:t>af </a:t>
            </a:r>
            <a:r>
              <a:rPr lang="da-DK" sz="1400" smtClean="0">
                <a:latin typeface="Arial" panose="020B0604020202020204" pitchFamily="34" charset="0"/>
                <a:ea typeface="Times New Roman" panose="02020603050405020304" pitchFamily="18" charset="0"/>
                <a:cs typeface="Arial" panose="020B0604020202020204" pitchFamily="34" charset="0"/>
              </a:rPr>
              <a:t>klubmiljøet.</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Undgå </a:t>
            </a:r>
            <a:r>
              <a:rPr lang="da-DK" sz="1400" dirty="0">
                <a:latin typeface="Arial" panose="020B0604020202020204" pitchFamily="34" charset="0"/>
                <a:ea typeface="Times New Roman" panose="02020603050405020304" pitchFamily="18" charset="0"/>
                <a:cs typeface="Arial" panose="020B0604020202020204" pitchFamily="34" charset="0"/>
              </a:rPr>
              <a:t>at blande dig i træningen, tag derimod ansvar for dit barns trivsel. Du er dit barns </a:t>
            </a:r>
            <a:r>
              <a:rPr lang="da-DK" sz="1400" dirty="0" smtClean="0">
                <a:latin typeface="Arial" panose="020B0604020202020204" pitchFamily="34" charset="0"/>
                <a:ea typeface="Times New Roman" panose="02020603050405020304" pitchFamily="18" charset="0"/>
                <a:cs typeface="Arial" panose="020B0604020202020204" pitchFamily="34" charset="0"/>
              </a:rPr>
              <a:t>ambassadør.</a:t>
            </a:r>
            <a:endParaRPr lang="da-DK" sz="1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380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47838" y="61543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Det gode talentudviklingsmiljø</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877455" y="1702012"/>
            <a:ext cx="7361889" cy="3718967"/>
          </a:xfrm>
          <a:prstGeom prst="rect">
            <a:avLst/>
          </a:prstGeom>
        </p:spPr>
        <p:txBody>
          <a:bodyPr wrap="square">
            <a:spAutoFit/>
          </a:bodyPr>
          <a:lstStyle/>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Det er en god ide, at du forholder dig til, hvilket træningsmiljø dit barn færdes i.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Først </a:t>
            </a:r>
            <a:r>
              <a:rPr lang="da-DK" sz="1400" dirty="0">
                <a:latin typeface="Arial" panose="020B0604020202020204" pitchFamily="34" charset="0"/>
                <a:ea typeface="Times New Roman" panose="02020603050405020304" pitchFamily="18" charset="0"/>
                <a:cs typeface="Arial" panose="020B0604020202020204" pitchFamily="34" charset="0"/>
              </a:rPr>
              <a:t>og fremmest om dit barn synes det er fedt at være der og generelt har en glæde inden og efter træning.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Vær </a:t>
            </a:r>
            <a:r>
              <a:rPr lang="da-DK" sz="1400" dirty="0">
                <a:latin typeface="Arial" panose="020B0604020202020204" pitchFamily="34" charset="0"/>
                <a:ea typeface="Times New Roman" panose="02020603050405020304" pitchFamily="18" charset="0"/>
                <a:cs typeface="Arial" panose="020B0604020202020204" pitchFamily="34" charset="0"/>
              </a:rPr>
              <a:t>nysgerrig </a:t>
            </a:r>
            <a:r>
              <a:rPr lang="da-DK" sz="1400" dirty="0" smtClean="0">
                <a:latin typeface="Arial" panose="020B0604020202020204" pitchFamily="34" charset="0"/>
                <a:ea typeface="Times New Roman" panose="02020603050405020304" pitchFamily="18" charset="0"/>
                <a:cs typeface="Arial" panose="020B0604020202020204" pitchFamily="34" charset="0"/>
              </a:rPr>
              <a:t>på:</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Om </a:t>
            </a:r>
            <a:r>
              <a:rPr lang="da-DK" sz="1400" dirty="0">
                <a:latin typeface="Arial" panose="020B0604020202020204" pitchFamily="34" charset="0"/>
                <a:ea typeface="Times New Roman" panose="02020603050405020304" pitchFamily="18" charset="0"/>
                <a:cs typeface="Arial" panose="020B0604020202020204" pitchFamily="34" charset="0"/>
              </a:rPr>
              <a:t>træningsmiljøet dyrker </a:t>
            </a:r>
            <a:r>
              <a:rPr lang="da-DK" sz="1400" dirty="0" smtClean="0">
                <a:latin typeface="Arial" panose="020B0604020202020204" pitchFamily="34" charset="0"/>
                <a:ea typeface="Times New Roman" panose="02020603050405020304" pitchFamily="18" charset="0"/>
                <a:cs typeface="Arial" panose="020B0604020202020204" pitchFamily="34" charset="0"/>
              </a:rPr>
              <a:t>fællesskabet.</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Om </a:t>
            </a:r>
            <a:r>
              <a:rPr lang="da-DK" sz="1400" dirty="0">
                <a:latin typeface="Arial" panose="020B0604020202020204" pitchFamily="34" charset="0"/>
                <a:ea typeface="Times New Roman" panose="02020603050405020304" pitchFamily="18" charset="0"/>
                <a:cs typeface="Arial" panose="020B0604020202020204" pitchFamily="34" charset="0"/>
              </a:rPr>
              <a:t>dit barn har medindflydelse på egen udvikling f.eks. i form af at kunne træffe valg.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Om træningsmiljøet </a:t>
            </a:r>
            <a:r>
              <a:rPr lang="da-DK" sz="1400" dirty="0">
                <a:latin typeface="Arial" panose="020B0604020202020204" pitchFamily="34" charset="0"/>
                <a:ea typeface="Times New Roman" panose="02020603050405020304" pitchFamily="18" charset="0"/>
                <a:cs typeface="Arial" panose="020B0604020202020204" pitchFamily="34" charset="0"/>
              </a:rPr>
              <a:t>balancerer mellem resultatfokus og </a:t>
            </a:r>
            <a:r>
              <a:rPr lang="da-DK" sz="1400" dirty="0" smtClean="0">
                <a:latin typeface="Arial" panose="020B0604020202020204" pitchFamily="34" charset="0"/>
                <a:ea typeface="Times New Roman" panose="02020603050405020304" pitchFamily="18" charset="0"/>
                <a:cs typeface="Arial" panose="020B0604020202020204" pitchFamily="34" charset="0"/>
              </a:rPr>
              <a:t>fællesskab.</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Om </a:t>
            </a:r>
            <a:r>
              <a:rPr lang="da-DK" sz="1400" dirty="0">
                <a:latin typeface="Arial" panose="020B0604020202020204" pitchFamily="34" charset="0"/>
                <a:ea typeface="Times New Roman" panose="02020603050405020304" pitchFamily="18" charset="0"/>
                <a:cs typeface="Arial" panose="020B0604020202020204" pitchFamily="34" charset="0"/>
              </a:rPr>
              <a:t>træningsmiljøet fokuserer på kort eller langsigtet udvikling. </a:t>
            </a: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39344" y="1702012"/>
            <a:ext cx="2705747" cy="4059635"/>
          </a:xfrm>
          <a:prstGeom prst="rect">
            <a:avLst/>
          </a:prstGeom>
        </p:spPr>
      </p:pic>
    </p:spTree>
    <p:extLst>
      <p:ext uri="{BB962C8B-B14F-4D97-AF65-F5344CB8AC3E}">
        <p14:creationId xmlns:p14="http://schemas.microsoft.com/office/powerpoint/2010/main" val="31139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3F81804712514682CCE7452CD89431" ma:contentTypeVersion="18" ma:contentTypeDescription="Create a new document." ma:contentTypeScope="" ma:versionID="1dc8c9920fb4f22249ccaefae9136ac5">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d48ebd1802e3112e482e0641406ce899"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7AE41-9A36-4903-BF1A-82717B13BD9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0741a84-6104-4cdc-8c70-eca0c2de1303"/>
    <ds:schemaRef ds:uri="http://purl.org/dc/dcmitype/"/>
    <ds:schemaRef ds:uri="30fd8fb3-0b55-40c5-8c15-3a3ad201fdd3"/>
    <ds:schemaRef ds:uri="http://www.w3.org/XML/1998/namespace"/>
  </ds:schemaRefs>
</ds:datastoreItem>
</file>

<file path=customXml/itemProps2.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3.xml><?xml version="1.0" encoding="utf-8"?>
<ds:datastoreItem xmlns:ds="http://schemas.openxmlformats.org/officeDocument/2006/customXml" ds:itemID="{FABFC449-CC05-4737-87CE-2D7111290F90}">
  <ds:schemaRefs>
    <ds:schemaRef ds:uri="20741a84-6104-4cdc-8c70-eca0c2de1303"/>
    <ds:schemaRef ds:uri="30fd8fb3-0b55-40c5-8c15-3a3ad201fd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TD Powerpoint skabelon</Template>
  <TotalTime>1216</TotalTime>
  <Words>2274</Words>
  <Application>Microsoft Office PowerPoint</Application>
  <PresentationFormat>Widescreen</PresentationFormat>
  <Paragraphs>222</Paragraphs>
  <Slides>26</Slides>
  <Notes>26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26</vt:i4>
      </vt:variant>
    </vt:vector>
  </HeadingPairs>
  <TitlesOfParts>
    <vt:vector size="32" baseType="lpstr">
      <vt:lpstr>Arial</vt:lpstr>
      <vt:lpstr>Arial Black</vt:lpstr>
      <vt:lpstr>Calibri</vt:lpstr>
      <vt:lpstr>Calibri Light</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58</cp:revision>
  <dcterms:created xsi:type="dcterms:W3CDTF">2024-06-04T06:36:41Z</dcterms:created>
  <dcterms:modified xsi:type="dcterms:W3CDTF">2024-10-07T11:10:17Z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