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95" r:id="rId5"/>
    <p:sldId id="399" r:id="rId6"/>
    <p:sldId id="436" r:id="rId7"/>
    <p:sldId id="404" r:id="rId8"/>
    <p:sldId id="421" r:id="rId9"/>
    <p:sldId id="441" r:id="rId10"/>
    <p:sldId id="439" r:id="rId11"/>
    <p:sldId id="434" r:id="rId12"/>
    <p:sldId id="413" r:id="rId13"/>
    <p:sldId id="440" r:id="rId14"/>
    <p:sldId id="416" r:id="rId15"/>
    <p:sldId id="417" r:id="rId16"/>
    <p:sldId id="418" r:id="rId17"/>
    <p:sldId id="419" r:id="rId18"/>
    <p:sldId id="420" r:id="rId19"/>
    <p:sldId id="258"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r" id="{43035885-A89A-4CEC-9BD5-085964B8C533}">
          <p14:sldIdLst>
            <p14:sldId id="395"/>
            <p14:sldId id="399"/>
            <p14:sldId id="436"/>
            <p14:sldId id="404"/>
            <p14:sldId id="421"/>
            <p14:sldId id="441"/>
            <p14:sldId id="439"/>
            <p14:sldId id="434"/>
            <p14:sldId id="413"/>
            <p14:sldId id="440"/>
            <p14:sldId id="416"/>
            <p14:sldId id="417"/>
            <p14:sldId id="418"/>
            <p14:sldId id="419"/>
            <p14:sldId id="420"/>
          </p14:sldIdLst>
        </p14:section>
        <p14:section name="Indledning" id="{F73E8C2F-FEBF-4E60-B4BD-A4F21147818C}">
          <p14:sldIdLst>
            <p14:sldId id="258"/>
          </p14:sldIdLst>
        </p14:section>
        <p14:section name="Indholds-slides (midte)" id="{2A709F57-4A35-42A0-B051-8D15036E3E2C}">
          <p14:sldIdLst/>
        </p14:section>
        <p14:section name="Statements" id="{3D3B64CA-98EE-4347-9F46-6C74BE2B7D8E}">
          <p14:sldIdLst/>
        </p14:section>
        <p14:section name="Afslutning" id="{CB44DA8A-4400-4EF5-9539-D25C8C594E9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34B"/>
    <a:srgbClr val="D52F48"/>
    <a:srgbClr val="DC3047"/>
    <a:srgbClr val="17253E"/>
    <a:srgbClr val="DC2B4B"/>
    <a:srgbClr val="CF2D48"/>
    <a:srgbClr val="F3F3F3"/>
    <a:srgbClr val="C7C7C7"/>
    <a:srgbClr val="BF9963"/>
    <a:srgbClr val="16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FB87A-C6C9-4D73-999F-50C92D546FD1}" v="33" dt="2024-06-11T19:17:45.1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16" autoAdjust="0"/>
  </p:normalViewPr>
  <p:slideViewPr>
    <p:cSldViewPr snapToGrid="0">
      <p:cViewPr varScale="1">
        <p:scale>
          <a:sx n="93" d="100"/>
          <a:sy n="93" d="100"/>
        </p:scale>
        <p:origin x="12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eller" userId="ebb37f47-73c1-4af2-8118-85d3a5949150" providerId="ADAL" clId="{41DFB87A-C6C9-4D73-999F-50C92D546FD1}"/>
    <pc:docChg chg="undo custSel addSld delSld modSld sldOrd modSection">
      <pc:chgData name="Christina Teller" userId="ebb37f47-73c1-4af2-8118-85d3a5949150" providerId="ADAL" clId="{41DFB87A-C6C9-4D73-999F-50C92D546FD1}" dt="2024-06-11T19:18:39.368" v="1335" actId="14100"/>
      <pc:docMkLst>
        <pc:docMk/>
      </pc:docMkLst>
      <pc:sldChg chg="addSp delSp modSp mod">
        <pc:chgData name="Christina Teller" userId="ebb37f47-73c1-4af2-8118-85d3a5949150" providerId="ADAL" clId="{41DFB87A-C6C9-4D73-999F-50C92D546FD1}" dt="2024-06-11T19:17:50.001" v="1333" actId="1076"/>
        <pc:sldMkLst>
          <pc:docMk/>
          <pc:sldMk cId="1963344037" sldId="291"/>
        </pc:sldMkLst>
        <pc:spChg chg="mod">
          <ac:chgData name="Christina Teller" userId="ebb37f47-73c1-4af2-8118-85d3a5949150" providerId="ADAL" clId="{41DFB87A-C6C9-4D73-999F-50C92D546FD1}" dt="2024-06-11T19:17:50.001" v="1333" actId="1076"/>
          <ac:spMkLst>
            <pc:docMk/>
            <pc:sldMk cId="1963344037" sldId="291"/>
            <ac:spMk id="6" creationId="{5A108E51-E2A6-2545-9855-E05743C93237}"/>
          </ac:spMkLst>
        </pc:spChg>
        <pc:spChg chg="mod">
          <ac:chgData name="Christina Teller" userId="ebb37f47-73c1-4af2-8118-85d3a5949150" providerId="ADAL" clId="{41DFB87A-C6C9-4D73-999F-50C92D546FD1}" dt="2024-06-11T19:11:52.803" v="1245" actId="20577"/>
          <ac:spMkLst>
            <pc:docMk/>
            <pc:sldMk cId="1963344037" sldId="291"/>
            <ac:spMk id="7" creationId="{79D57A1D-A79C-B643-A92E-95284BE46951}"/>
          </ac:spMkLst>
        </pc:spChg>
        <pc:picChg chg="del">
          <ac:chgData name="Christina Teller" userId="ebb37f47-73c1-4af2-8118-85d3a5949150" providerId="ADAL" clId="{41DFB87A-C6C9-4D73-999F-50C92D546FD1}" dt="2024-06-11T19:16:52.287" v="1329" actId="478"/>
          <ac:picMkLst>
            <pc:docMk/>
            <pc:sldMk cId="1963344037" sldId="291"/>
            <ac:picMk id="2" creationId="{5A903DD7-61B9-3040-0411-61F06FDF4B6B}"/>
          </ac:picMkLst>
        </pc:picChg>
        <pc:picChg chg="add mod">
          <ac:chgData name="Christina Teller" userId="ebb37f47-73c1-4af2-8118-85d3a5949150" providerId="ADAL" clId="{41DFB87A-C6C9-4D73-999F-50C92D546FD1}" dt="2024-06-11T19:17:45.148" v="1332" actId="1076"/>
          <ac:picMkLst>
            <pc:docMk/>
            <pc:sldMk cId="1963344037" sldId="291"/>
            <ac:picMk id="6146" creationId="{B4C1AC99-A702-9724-76B9-98D7D74718E4}"/>
          </ac:picMkLst>
        </pc:picChg>
      </pc:sldChg>
      <pc:sldChg chg="addSp delSp modSp del mod setBg">
        <pc:chgData name="Christina Teller" userId="ebb37f47-73c1-4af2-8118-85d3a5949150" providerId="ADAL" clId="{41DFB87A-C6C9-4D73-999F-50C92D546FD1}" dt="2024-06-11T16:04:57.997" v="107" actId="47"/>
        <pc:sldMkLst>
          <pc:docMk/>
          <pc:sldMk cId="3154031603" sldId="309"/>
        </pc:sldMkLst>
        <pc:spChg chg="del">
          <ac:chgData name="Christina Teller" userId="ebb37f47-73c1-4af2-8118-85d3a5949150" providerId="ADAL" clId="{41DFB87A-C6C9-4D73-999F-50C92D546FD1}" dt="2024-06-11T15:58:16.901" v="8" actId="478"/>
          <ac:spMkLst>
            <pc:docMk/>
            <pc:sldMk cId="3154031603" sldId="309"/>
            <ac:spMk id="2" creationId="{4DC0C043-E2F5-0296-AFFE-4930F61C1979}"/>
          </ac:spMkLst>
        </pc:spChg>
        <pc:spChg chg="mod">
          <ac:chgData name="Christina Teller" userId="ebb37f47-73c1-4af2-8118-85d3a5949150" providerId="ADAL" clId="{41DFB87A-C6C9-4D73-999F-50C92D546FD1}" dt="2024-06-11T15:58:11.820" v="7" actId="20577"/>
          <ac:spMkLst>
            <pc:docMk/>
            <pc:sldMk cId="3154031603" sldId="309"/>
            <ac:spMk id="6" creationId="{06DCB987-E75E-1947-BDA5-9652327161A6}"/>
          </ac:spMkLst>
        </pc:spChg>
        <pc:picChg chg="add mod">
          <ac:chgData name="Christina Teller" userId="ebb37f47-73c1-4af2-8118-85d3a5949150" providerId="ADAL" clId="{41DFB87A-C6C9-4D73-999F-50C92D546FD1}" dt="2024-06-11T15:57:57.759" v="3" actId="1076"/>
          <ac:picMkLst>
            <pc:docMk/>
            <pc:sldMk cId="3154031603" sldId="309"/>
            <ac:picMk id="4" creationId="{FDE0B362-590A-1AEA-4E41-05F1CD74016B}"/>
          </ac:picMkLst>
        </pc:picChg>
      </pc:sldChg>
      <pc:sldChg chg="addSp delSp modSp mod setBg modClrScheme chgLayout">
        <pc:chgData name="Christina Teller" userId="ebb37f47-73c1-4af2-8118-85d3a5949150" providerId="ADAL" clId="{41DFB87A-C6C9-4D73-999F-50C92D546FD1}" dt="2024-06-11T19:03:27.045" v="1210" actId="27636"/>
        <pc:sldMkLst>
          <pc:docMk/>
          <pc:sldMk cId="368847807" sldId="394"/>
        </pc:sldMkLst>
        <pc:spChg chg="mod">
          <ac:chgData name="Christina Teller" userId="ebb37f47-73c1-4af2-8118-85d3a5949150" providerId="ADAL" clId="{41DFB87A-C6C9-4D73-999F-50C92D546FD1}" dt="2024-06-11T19:03:27.045" v="1210" actId="27636"/>
          <ac:spMkLst>
            <pc:docMk/>
            <pc:sldMk cId="368847807" sldId="394"/>
            <ac:spMk id="5" creationId="{019F8EB3-45BC-38B5-E4B9-B95897FFD6A3}"/>
          </ac:spMkLst>
        </pc:spChg>
        <pc:spChg chg="mod">
          <ac:chgData name="Christina Teller" userId="ebb37f47-73c1-4af2-8118-85d3a5949150" providerId="ADAL" clId="{41DFB87A-C6C9-4D73-999F-50C92D546FD1}" dt="2024-06-11T19:02:49.453" v="1204" actId="108"/>
          <ac:spMkLst>
            <pc:docMk/>
            <pc:sldMk cId="368847807" sldId="394"/>
            <ac:spMk id="9" creationId="{E3E086FB-8256-465E-9E71-7C59606882FB}"/>
          </ac:spMkLst>
        </pc:spChg>
        <pc:picChg chg="del">
          <ac:chgData name="Christina Teller" userId="ebb37f47-73c1-4af2-8118-85d3a5949150" providerId="ADAL" clId="{41DFB87A-C6C9-4D73-999F-50C92D546FD1}" dt="2024-06-11T19:01:59.106" v="1195" actId="478"/>
          <ac:picMkLst>
            <pc:docMk/>
            <pc:sldMk cId="368847807" sldId="394"/>
            <ac:picMk id="3" creationId="{A943D32B-40DD-715C-26B6-9340EBE1E9F1}"/>
          </ac:picMkLst>
        </pc:picChg>
        <pc:picChg chg="add mod">
          <ac:chgData name="Christina Teller" userId="ebb37f47-73c1-4af2-8118-85d3a5949150" providerId="ADAL" clId="{41DFB87A-C6C9-4D73-999F-50C92D546FD1}" dt="2024-06-11T19:02:41.300" v="1203" actId="26606"/>
          <ac:picMkLst>
            <pc:docMk/>
            <pc:sldMk cId="368847807" sldId="394"/>
            <ac:picMk id="2050" creationId="{27FD5970-D139-A71A-1BC8-A61D3EF50D8C}"/>
          </ac:picMkLst>
        </pc:picChg>
      </pc:sldChg>
      <pc:sldChg chg="addSp delSp modSp mod ord">
        <pc:chgData name="Christina Teller" userId="ebb37f47-73c1-4af2-8118-85d3a5949150" providerId="ADAL" clId="{41DFB87A-C6C9-4D73-999F-50C92D546FD1}" dt="2024-06-11T19:13:51.795" v="1253" actId="255"/>
        <pc:sldMkLst>
          <pc:docMk/>
          <pc:sldMk cId="2422541975" sldId="395"/>
        </pc:sldMkLst>
        <pc:spChg chg="add mod">
          <ac:chgData name="Christina Teller" userId="ebb37f47-73c1-4af2-8118-85d3a5949150" providerId="ADAL" clId="{41DFB87A-C6C9-4D73-999F-50C92D546FD1}" dt="2024-06-11T19:13:06.473" v="1249" actId="207"/>
          <ac:spMkLst>
            <pc:docMk/>
            <pc:sldMk cId="2422541975" sldId="395"/>
            <ac:spMk id="4" creationId="{6F436E76-FEED-6C95-1884-E80CC5D18F46}"/>
          </ac:spMkLst>
        </pc:spChg>
        <pc:spChg chg="mod">
          <ac:chgData name="Christina Teller" userId="ebb37f47-73c1-4af2-8118-85d3a5949150" providerId="ADAL" clId="{41DFB87A-C6C9-4D73-999F-50C92D546FD1}" dt="2024-06-11T19:13:51.795" v="1253" actId="255"/>
          <ac:spMkLst>
            <pc:docMk/>
            <pc:sldMk cId="2422541975" sldId="395"/>
            <ac:spMk id="6" creationId="{5A108E51-E2A6-2545-9855-E05743C93237}"/>
          </ac:spMkLst>
        </pc:spChg>
        <pc:spChg chg="del">
          <ac:chgData name="Christina Teller" userId="ebb37f47-73c1-4af2-8118-85d3a5949150" providerId="ADAL" clId="{41DFB87A-C6C9-4D73-999F-50C92D546FD1}" dt="2024-06-11T15:59:12.658" v="18" actId="478"/>
          <ac:spMkLst>
            <pc:docMk/>
            <pc:sldMk cId="2422541975" sldId="395"/>
            <ac:spMk id="7" creationId="{79D57A1D-A79C-B643-A92E-95284BE46951}"/>
          </ac:spMkLst>
        </pc:spChg>
        <pc:picChg chg="add mod">
          <ac:chgData name="Christina Teller" userId="ebb37f47-73c1-4af2-8118-85d3a5949150" providerId="ADAL" clId="{41DFB87A-C6C9-4D73-999F-50C92D546FD1}" dt="2024-06-11T16:01:27.686" v="39" actId="14100"/>
          <ac:picMkLst>
            <pc:docMk/>
            <pc:sldMk cId="2422541975" sldId="395"/>
            <ac:picMk id="3" creationId="{5C8931CC-F79E-145D-1D3E-BBC40DFC61A0}"/>
          </ac:picMkLst>
        </pc:picChg>
      </pc:sldChg>
      <pc:sldChg chg="addSp delSp modSp mod">
        <pc:chgData name="Christina Teller" userId="ebb37f47-73c1-4af2-8118-85d3a5949150" providerId="ADAL" clId="{41DFB87A-C6C9-4D73-999F-50C92D546FD1}" dt="2024-06-11T19:11:25.488" v="1227" actId="14100"/>
        <pc:sldMkLst>
          <pc:docMk/>
          <pc:sldMk cId="665066827" sldId="396"/>
        </pc:sldMkLst>
        <pc:spChg chg="del">
          <ac:chgData name="Christina Teller" userId="ebb37f47-73c1-4af2-8118-85d3a5949150" providerId="ADAL" clId="{41DFB87A-C6C9-4D73-999F-50C92D546FD1}" dt="2024-06-11T19:09:29.428" v="1211" actId="478"/>
          <ac:spMkLst>
            <pc:docMk/>
            <pc:sldMk cId="665066827" sldId="396"/>
            <ac:spMk id="7" creationId="{79D57A1D-A79C-B643-A92E-95284BE46951}"/>
          </ac:spMkLst>
        </pc:spChg>
        <pc:graphicFrameChg chg="add mod modGraphic">
          <ac:chgData name="Christina Teller" userId="ebb37f47-73c1-4af2-8118-85d3a5949150" providerId="ADAL" clId="{41DFB87A-C6C9-4D73-999F-50C92D546FD1}" dt="2024-06-11T19:11:25.488" v="1227" actId="14100"/>
          <ac:graphicFrameMkLst>
            <pc:docMk/>
            <pc:sldMk cId="665066827" sldId="396"/>
            <ac:graphicFrameMk id="2" creationId="{48D2A46A-8AF6-76E7-2F2A-96681B268D6B}"/>
          </ac:graphicFrameMkLst>
        </pc:graphicFrameChg>
      </pc:sldChg>
      <pc:sldChg chg="addSp new del mod">
        <pc:chgData name="Christina Teller" userId="ebb37f47-73c1-4af2-8118-85d3a5949150" providerId="ADAL" clId="{41DFB87A-C6C9-4D73-999F-50C92D546FD1}" dt="2024-06-11T16:05:00.572" v="108" actId="47"/>
        <pc:sldMkLst>
          <pc:docMk/>
          <pc:sldMk cId="2716205213" sldId="398"/>
        </pc:sldMkLst>
        <pc:picChg chg="add">
          <ac:chgData name="Christina Teller" userId="ebb37f47-73c1-4af2-8118-85d3a5949150" providerId="ADAL" clId="{41DFB87A-C6C9-4D73-999F-50C92D546FD1}" dt="2024-06-11T15:57:35.298" v="1" actId="22"/>
          <ac:picMkLst>
            <pc:docMk/>
            <pc:sldMk cId="2716205213" sldId="398"/>
            <ac:picMk id="3" creationId="{8ED73EBF-547F-DBB9-818E-224453733E3C}"/>
          </ac:picMkLst>
        </pc:picChg>
      </pc:sldChg>
      <pc:sldChg chg="addSp modSp add mod modNotesTx">
        <pc:chgData name="Christina Teller" userId="ebb37f47-73c1-4af2-8118-85d3a5949150" providerId="ADAL" clId="{41DFB87A-C6C9-4D73-999F-50C92D546FD1}" dt="2024-06-11T19:00:49.732" v="1192" actId="20577"/>
        <pc:sldMkLst>
          <pc:docMk/>
          <pc:sldMk cId="2262958904" sldId="399"/>
        </pc:sldMkLst>
        <pc:spChg chg="mod">
          <ac:chgData name="Christina Teller" userId="ebb37f47-73c1-4af2-8118-85d3a5949150" providerId="ADAL" clId="{41DFB87A-C6C9-4D73-999F-50C92D546FD1}" dt="2024-06-11T16:07:09.150" v="127" actId="2710"/>
          <ac:spMkLst>
            <pc:docMk/>
            <pc:sldMk cId="2262958904" sldId="399"/>
            <ac:spMk id="7" creationId="{79D57A1D-A79C-B643-A92E-95284BE46951}"/>
          </ac:spMkLst>
        </pc:spChg>
        <pc:picChg chg="add mod">
          <ac:chgData name="Christina Teller" userId="ebb37f47-73c1-4af2-8118-85d3a5949150" providerId="ADAL" clId="{41DFB87A-C6C9-4D73-999F-50C92D546FD1}" dt="2024-06-11T18:44:25.180" v="221" actId="1076"/>
          <ac:picMkLst>
            <pc:docMk/>
            <pc:sldMk cId="2262958904" sldId="399"/>
            <ac:picMk id="1026" creationId="{9B5820B0-B283-89E8-91AB-06EE83FCDF10}"/>
          </ac:picMkLst>
        </pc:picChg>
      </pc:sldChg>
      <pc:sldChg chg="addSp delSp new del mod modNotesTx">
        <pc:chgData name="Christina Teller" userId="ebb37f47-73c1-4af2-8118-85d3a5949150" providerId="ADAL" clId="{41DFB87A-C6C9-4D73-999F-50C92D546FD1}" dt="2024-06-11T19:01:06.875" v="1193" actId="47"/>
        <pc:sldMkLst>
          <pc:docMk/>
          <pc:sldMk cId="1673900748" sldId="400"/>
        </pc:sldMkLst>
        <pc:spChg chg="add del">
          <ac:chgData name="Christina Teller" userId="ebb37f47-73c1-4af2-8118-85d3a5949150" providerId="ADAL" clId="{41DFB87A-C6C9-4D73-999F-50C92D546FD1}" dt="2024-06-11T18:41:08.904" v="130" actId="22"/>
          <ac:spMkLst>
            <pc:docMk/>
            <pc:sldMk cId="1673900748" sldId="400"/>
            <ac:spMk id="3" creationId="{1732ADC2-14B7-DC01-FE53-73648CBD6BB1}"/>
          </ac:spMkLst>
        </pc:spChg>
        <pc:picChg chg="add del">
          <ac:chgData name="Christina Teller" userId="ebb37f47-73c1-4af2-8118-85d3a5949150" providerId="ADAL" clId="{41DFB87A-C6C9-4D73-999F-50C92D546FD1}" dt="2024-06-11T18:44:04.506" v="218" actId="21"/>
          <ac:picMkLst>
            <pc:docMk/>
            <pc:sldMk cId="1673900748" sldId="400"/>
            <ac:picMk id="1026" creationId="{9B5820B0-B283-89E8-91AB-06EE83FCDF10}"/>
          </ac:picMkLst>
        </pc:picChg>
      </pc:sldChg>
      <pc:sldChg chg="addSp delSp modSp add mod">
        <pc:chgData name="Christina Teller" userId="ebb37f47-73c1-4af2-8118-85d3a5949150" providerId="ADAL" clId="{41DFB87A-C6C9-4D73-999F-50C92D546FD1}" dt="2024-06-11T19:18:39.368" v="1335" actId="14100"/>
        <pc:sldMkLst>
          <pc:docMk/>
          <pc:sldMk cId="2409874624" sldId="400"/>
        </pc:sldMkLst>
        <pc:spChg chg="del">
          <ac:chgData name="Christina Teller" userId="ebb37f47-73c1-4af2-8118-85d3a5949150" providerId="ADAL" clId="{41DFB87A-C6C9-4D73-999F-50C92D546FD1}" dt="2024-06-11T19:15:49.424" v="1314" actId="478"/>
          <ac:spMkLst>
            <pc:docMk/>
            <pc:sldMk cId="2409874624" sldId="400"/>
            <ac:spMk id="4" creationId="{6F436E76-FEED-6C95-1884-E80CC5D18F46}"/>
          </ac:spMkLst>
        </pc:spChg>
        <pc:spChg chg="mod">
          <ac:chgData name="Christina Teller" userId="ebb37f47-73c1-4af2-8118-85d3a5949150" providerId="ADAL" clId="{41DFB87A-C6C9-4D73-999F-50C92D546FD1}" dt="2024-06-11T19:18:39.368" v="1335" actId="14100"/>
          <ac:spMkLst>
            <pc:docMk/>
            <pc:sldMk cId="2409874624" sldId="400"/>
            <ac:spMk id="6" creationId="{5A108E51-E2A6-2545-9855-E05743C93237}"/>
          </ac:spMkLst>
        </pc:spChg>
        <pc:picChg chg="del">
          <ac:chgData name="Christina Teller" userId="ebb37f47-73c1-4af2-8118-85d3a5949150" providerId="ADAL" clId="{41DFB87A-C6C9-4D73-999F-50C92D546FD1}" dt="2024-06-11T19:15:31.767" v="1309" actId="478"/>
          <ac:picMkLst>
            <pc:docMk/>
            <pc:sldMk cId="2409874624" sldId="400"/>
            <ac:picMk id="3" creationId="{5C8931CC-F79E-145D-1D3E-BBC40DFC61A0}"/>
          </ac:picMkLst>
        </pc:picChg>
        <pc:picChg chg="add mod">
          <ac:chgData name="Christina Teller" userId="ebb37f47-73c1-4af2-8118-85d3a5949150" providerId="ADAL" clId="{41DFB87A-C6C9-4D73-999F-50C92D546FD1}" dt="2024-06-11T19:16:33.696" v="1328" actId="1076"/>
          <ac:picMkLst>
            <pc:docMk/>
            <pc:sldMk cId="2409874624" sldId="400"/>
            <ac:picMk id="5122" creationId="{B3D58665-E87E-5A6F-F36D-8A322B869E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87AA-9EAE-4B41-84CF-FB6A1AD1A13A}" type="datetimeFigureOut">
              <a:rPr lang="da-DK" smtClean="0"/>
              <a:t>04-10-2024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05103-2E64-444E-BFDA-EA4AED8CD7A8}" type="slidenum">
              <a:rPr lang="da-DK" smtClean="0"/>
              <a:t>‹nr.›</a:t>
            </a:fld>
            <a:endParaRPr lang="da-DK"/>
          </a:p>
        </p:txBody>
      </p:sp>
    </p:spTree>
    <p:extLst>
      <p:ext uri="{BB962C8B-B14F-4D97-AF65-F5344CB8AC3E}">
        <p14:creationId xmlns:p14="http://schemas.microsoft.com/office/powerpoint/2010/main" val="4876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a:t>
            </a:fld>
            <a:endParaRPr lang="da-DK"/>
          </a:p>
        </p:txBody>
      </p:sp>
    </p:spTree>
    <p:extLst>
      <p:ext uri="{BB962C8B-B14F-4D97-AF65-F5344CB8AC3E}">
        <p14:creationId xmlns:p14="http://schemas.microsoft.com/office/powerpoint/2010/main" val="211376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10</a:t>
            </a:fld>
            <a:endParaRPr lang="da-DK"/>
          </a:p>
        </p:txBody>
      </p:sp>
    </p:spTree>
    <p:extLst>
      <p:ext uri="{BB962C8B-B14F-4D97-AF65-F5344CB8AC3E}">
        <p14:creationId xmlns:p14="http://schemas.microsoft.com/office/powerpoint/2010/main" val="2906833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11</a:t>
            </a:fld>
            <a:endParaRPr lang="da-DK"/>
          </a:p>
        </p:txBody>
      </p:sp>
    </p:spTree>
    <p:extLst>
      <p:ext uri="{BB962C8B-B14F-4D97-AF65-F5344CB8AC3E}">
        <p14:creationId xmlns:p14="http://schemas.microsoft.com/office/powerpoint/2010/main" val="355330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12</a:t>
            </a:fld>
            <a:endParaRPr lang="da-DK"/>
          </a:p>
        </p:txBody>
      </p:sp>
    </p:spTree>
    <p:extLst>
      <p:ext uri="{BB962C8B-B14F-4D97-AF65-F5344CB8AC3E}">
        <p14:creationId xmlns:p14="http://schemas.microsoft.com/office/powerpoint/2010/main" val="359747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13</a:t>
            </a:fld>
            <a:endParaRPr lang="da-DK"/>
          </a:p>
        </p:txBody>
      </p:sp>
    </p:spTree>
    <p:extLst>
      <p:ext uri="{BB962C8B-B14F-4D97-AF65-F5344CB8AC3E}">
        <p14:creationId xmlns:p14="http://schemas.microsoft.com/office/powerpoint/2010/main" val="2578399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14</a:t>
            </a:fld>
            <a:endParaRPr lang="da-DK"/>
          </a:p>
        </p:txBody>
      </p:sp>
    </p:spTree>
    <p:extLst>
      <p:ext uri="{BB962C8B-B14F-4D97-AF65-F5344CB8AC3E}">
        <p14:creationId xmlns:p14="http://schemas.microsoft.com/office/powerpoint/2010/main" val="927479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15</a:t>
            </a:fld>
            <a:endParaRPr lang="da-DK"/>
          </a:p>
        </p:txBody>
      </p:sp>
    </p:spTree>
    <p:extLst>
      <p:ext uri="{BB962C8B-B14F-4D97-AF65-F5344CB8AC3E}">
        <p14:creationId xmlns:p14="http://schemas.microsoft.com/office/powerpoint/2010/main" val="1198668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05103-2E64-444E-BFDA-EA4AED8CD7A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55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a:t>
            </a:fld>
            <a:endParaRPr lang="da-DK"/>
          </a:p>
        </p:txBody>
      </p:sp>
    </p:spTree>
    <p:extLst>
      <p:ext uri="{BB962C8B-B14F-4D97-AF65-F5344CB8AC3E}">
        <p14:creationId xmlns:p14="http://schemas.microsoft.com/office/powerpoint/2010/main" val="127943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3</a:t>
            </a:fld>
            <a:endParaRPr lang="da-DK"/>
          </a:p>
        </p:txBody>
      </p:sp>
    </p:spTree>
    <p:extLst>
      <p:ext uri="{BB962C8B-B14F-4D97-AF65-F5344CB8AC3E}">
        <p14:creationId xmlns:p14="http://schemas.microsoft.com/office/powerpoint/2010/main" val="276772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4</a:t>
            </a:fld>
            <a:endParaRPr lang="da-DK"/>
          </a:p>
        </p:txBody>
      </p:sp>
    </p:spTree>
    <p:extLst>
      <p:ext uri="{BB962C8B-B14F-4D97-AF65-F5344CB8AC3E}">
        <p14:creationId xmlns:p14="http://schemas.microsoft.com/office/powerpoint/2010/main" val="3075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5</a:t>
            </a:fld>
            <a:endParaRPr lang="da-DK"/>
          </a:p>
        </p:txBody>
      </p:sp>
    </p:spTree>
    <p:extLst>
      <p:ext uri="{BB962C8B-B14F-4D97-AF65-F5344CB8AC3E}">
        <p14:creationId xmlns:p14="http://schemas.microsoft.com/office/powerpoint/2010/main" val="93043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6</a:t>
            </a:fld>
            <a:endParaRPr lang="da-DK"/>
          </a:p>
        </p:txBody>
      </p:sp>
    </p:spTree>
    <p:extLst>
      <p:ext uri="{BB962C8B-B14F-4D97-AF65-F5344CB8AC3E}">
        <p14:creationId xmlns:p14="http://schemas.microsoft.com/office/powerpoint/2010/main" val="41330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7</a:t>
            </a:fld>
            <a:endParaRPr lang="da-DK"/>
          </a:p>
        </p:txBody>
      </p:sp>
    </p:spTree>
    <p:extLst>
      <p:ext uri="{BB962C8B-B14F-4D97-AF65-F5344CB8AC3E}">
        <p14:creationId xmlns:p14="http://schemas.microsoft.com/office/powerpoint/2010/main" val="4188384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8</a:t>
            </a:fld>
            <a:endParaRPr lang="da-DK"/>
          </a:p>
        </p:txBody>
      </p:sp>
    </p:spTree>
    <p:extLst>
      <p:ext uri="{BB962C8B-B14F-4D97-AF65-F5344CB8AC3E}">
        <p14:creationId xmlns:p14="http://schemas.microsoft.com/office/powerpoint/2010/main" val="22642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9</a:t>
            </a:fld>
            <a:endParaRPr lang="da-DK"/>
          </a:p>
        </p:txBody>
      </p:sp>
    </p:spTree>
    <p:extLst>
      <p:ext uri="{BB962C8B-B14F-4D97-AF65-F5344CB8AC3E}">
        <p14:creationId xmlns:p14="http://schemas.microsoft.com/office/powerpoint/2010/main" val="152780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3E6A-ACAB-144A-8DA3-E466382659F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Subtitle 2">
            <a:extLst>
              <a:ext uri="{FF2B5EF4-FFF2-40B4-BE49-F238E27FC236}">
                <a16:creationId xmlns:a16="http://schemas.microsoft.com/office/drawing/2014/main" id="{FAFE1B0E-C1EC-BE41-A1AF-E6A87D344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Date Placeholder 3">
            <a:extLst>
              <a:ext uri="{FF2B5EF4-FFF2-40B4-BE49-F238E27FC236}">
                <a16:creationId xmlns:a16="http://schemas.microsoft.com/office/drawing/2014/main" id="{97EDFA4B-E37B-6A4F-8A15-348AADFACB07}"/>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999A5ED5-830E-004B-9361-E94E4E08549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4659986-9702-5449-810E-4FFF61FF526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87674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0583-1925-9C4C-B599-B06EECFF03F8}"/>
              </a:ext>
            </a:extLst>
          </p:cNvPr>
          <p:cNvSpPr>
            <a:spLocks noGrp="1"/>
          </p:cNvSpPr>
          <p:nvPr>
            <p:ph type="title"/>
          </p:nvPr>
        </p:nvSpPr>
        <p:spPr/>
        <p:txBody>
          <a:bodyPr/>
          <a:lstStyle/>
          <a:p>
            <a:r>
              <a:rPr lang="da-DK"/>
              <a:t>Klik for at redigere titeltypografien i masteren</a:t>
            </a:r>
          </a:p>
        </p:txBody>
      </p:sp>
      <p:sp>
        <p:nvSpPr>
          <p:cNvPr id="3" name="Vertical Text Placeholder 2">
            <a:extLst>
              <a:ext uri="{FF2B5EF4-FFF2-40B4-BE49-F238E27FC236}">
                <a16:creationId xmlns:a16="http://schemas.microsoft.com/office/drawing/2014/main" id="{F0F9C706-7B6C-4048-8785-F0DB4FA5383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66F6141F-7D0B-F64D-A9E2-1BF02DCDA8FD}"/>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F8C7C68-FD56-E14B-B20F-76020E52A31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8D77A9C-23D5-BA4A-B436-6FAE3924872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4471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0335E-9424-A64E-B97D-51482303B7B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7C7AECF0-E840-DA48-9513-BEB726FFDB5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C0831CD8-8E03-044A-9EDD-35B0D96A598A}"/>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039D2F0-7073-A749-B225-50A9D442B85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FCCC37B-87A4-CE42-AC0E-94579306A72A}"/>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9803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0A69-41B1-084A-A047-119CB0D92004}"/>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52B6CF1B-B404-694A-907E-2C7A3B23EE7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77FDFA28-26D5-0C41-9546-196AD8AB643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44816AC3-5B9C-0444-A53A-E446362F190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F4A4DA5-060B-7445-AF7B-1B1F116DE86C}"/>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326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634F-4A4A-BE4C-85C6-692C4D0E170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09372EE1-C8C3-9243-ACBC-3ECD69655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6B921DCF-46BB-A345-A0E9-4DB9C0B8F74F}"/>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FA1DEB18-4EEB-0548-BEFC-D4B1FF67056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64E9F80-6A1A-684C-8F1F-9B03FCB2FC70}"/>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553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B16-2B7B-CC43-A6DD-6F4D998576A7}"/>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A791A4C5-FB3E-B14E-81C9-7EFD69626B4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39D63E03-7D3F-C641-9A0C-5E9F5D02014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5AA03513-1C91-4942-BB7B-DA7460BC94C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EF3E279B-3137-E648-B42F-D25BB643A08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857F63D-2421-8442-B20B-7FD7EBD5287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8953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343C-EA6C-0D4E-AF4C-F7677785A30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Text Placeholder 2">
            <a:extLst>
              <a:ext uri="{FF2B5EF4-FFF2-40B4-BE49-F238E27FC236}">
                <a16:creationId xmlns:a16="http://schemas.microsoft.com/office/drawing/2014/main" id="{FEEBE044-B084-C24B-BC49-9704F9893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CCDD736F-6CF4-474C-9D8C-2E950FB02A7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17A5A584-5D97-7F4C-8412-6EEA05479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8186B358-BA4F-0348-8C38-7E56DEF819C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8C6A0842-CDBA-9440-B1E5-BB2530E9C1B4}"/>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8" name="Footer Placeholder 7">
            <a:extLst>
              <a:ext uri="{FF2B5EF4-FFF2-40B4-BE49-F238E27FC236}">
                <a16:creationId xmlns:a16="http://schemas.microsoft.com/office/drawing/2014/main" id="{28194AE3-3D41-984A-B882-7BC5551AAD4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EF8F07AD-1574-0846-BB75-B40AFF4817E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69250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D568-3D8C-CE4E-8AE8-49DBC0A02DBE}"/>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D5F2013A-2090-E54F-AF71-0AD5680B006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4" name="Footer Placeholder 3">
            <a:extLst>
              <a:ext uri="{FF2B5EF4-FFF2-40B4-BE49-F238E27FC236}">
                <a16:creationId xmlns:a16="http://schemas.microsoft.com/office/drawing/2014/main" id="{63638D33-0968-A54C-BE07-FD67E91B1B1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8F4531D9-876C-CC45-A1D4-7A07EBECB398}"/>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80227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4AEBE-61B2-7341-88F5-BC368883C7A3}"/>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3" name="Footer Placeholder 2">
            <a:extLst>
              <a:ext uri="{FF2B5EF4-FFF2-40B4-BE49-F238E27FC236}">
                <a16:creationId xmlns:a16="http://schemas.microsoft.com/office/drawing/2014/main" id="{3A4A8AFD-BF21-3A42-AC67-27A90C3DEA6E}"/>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4AC60187-60B3-BA46-BD99-6F9051AF414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98427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5C72-4CBA-9F40-A865-AA0532F2236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FCCA2717-4025-2240-986C-4C04132B6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E3DD7EB7-DEB3-384A-8E60-25207E67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21448177-6CDE-A548-9EE2-1AA0C42EF6E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8F94C9BA-DF15-9B43-AC7F-969FEA7D243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78D477F-F8D2-5241-B3C7-2854C9547AB9}"/>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17258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8A19-6E3D-044A-BA6A-AD46FFF595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E2E6BFCB-8E05-F94E-887B-B58BA91A3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7E8C99C6-AC6D-5F41-8E13-4604BC29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947F3046-D815-C74E-BC2B-DFDA6BF9394E}"/>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6DCA33BE-366E-CA4C-9917-89D0280CA90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557D7EE-5D68-0047-9D22-D8E2A1B899D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70663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78359-D0B2-954C-BFED-C292A262F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9D15EA43-D3E8-1642-9C2A-C6777636E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5888A887-3BCD-6141-B7D3-84F347423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ABC27BA7-A2FB-5045-9DCF-DAFEFE7B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D0C81B2-C816-4D4A-8E15-2BBD038FA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A5859-79F5-D942-B5CA-308B33ACAFDA}" type="slidenum">
              <a:rPr lang="da-DK" smtClean="0"/>
              <a:t>‹nr.›</a:t>
            </a:fld>
            <a:endParaRPr lang="da-DK"/>
          </a:p>
        </p:txBody>
      </p:sp>
    </p:spTree>
    <p:extLst>
      <p:ext uri="{BB962C8B-B14F-4D97-AF65-F5344CB8AC3E}">
        <p14:creationId xmlns:p14="http://schemas.microsoft.com/office/powerpoint/2010/main" val="327859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570596" y="2715175"/>
            <a:ext cx="11905674" cy="2185214"/>
          </a:xfrm>
          <a:prstGeom prst="rect">
            <a:avLst/>
          </a:prstGeom>
          <a:noFill/>
        </p:spPr>
        <p:txBody>
          <a:bodyPr wrap="square" lIns="108000" rtlCol="0">
            <a:spAutoFit/>
          </a:bodyPr>
          <a:lstStyle/>
          <a:p>
            <a:pPr marR="0" lvl="0" indent="0" fontAlgn="auto">
              <a:lnSpc>
                <a:spcPct val="100000"/>
              </a:lnSpc>
              <a:spcBef>
                <a:spcPts val="0"/>
              </a:spcBef>
              <a:spcAft>
                <a:spcPts val="0"/>
              </a:spcAft>
              <a:buClrTx/>
              <a:buSzTx/>
              <a:buFontTx/>
              <a:buNone/>
              <a:tabLst/>
              <a:defRPr/>
            </a:pPr>
            <a:r>
              <a:rPr lang="da-DK" sz="4000" b="1" spc="300" dirty="0" err="1" smtClean="0">
                <a:solidFill>
                  <a:srgbClr val="DC3047"/>
                </a:solidFill>
                <a:latin typeface="Arial Black" panose="020B0604020202020204" pitchFamily="34" charset="0"/>
              </a:rPr>
              <a:t>Mindset</a:t>
            </a:r>
            <a:endParaRPr lang="da-DK" sz="4000" b="1" spc="300" dirty="0" smtClean="0">
              <a:solidFill>
                <a:srgbClr val="DC3047"/>
              </a:solidFill>
              <a:latin typeface="Arial Black" panose="020B0604020202020204" pitchFamily="34" charset="0"/>
            </a:endParaRPr>
          </a:p>
          <a:p>
            <a:pPr marR="0" lvl="0" indent="0" fontAlgn="auto">
              <a:lnSpc>
                <a:spcPct val="100000"/>
              </a:lnSpc>
              <a:spcBef>
                <a:spcPts val="0"/>
              </a:spcBef>
              <a:spcAft>
                <a:spcPts val="0"/>
              </a:spcAft>
              <a:buClrTx/>
              <a:buSzTx/>
              <a:buFontTx/>
              <a:buNone/>
              <a:tabLst/>
              <a:defRPr/>
            </a:pPr>
            <a:endParaRPr lang="da-DK" sz="4000" b="1" spc="300" dirty="0">
              <a:solidFill>
                <a:srgbClr val="DC3047"/>
              </a:solidFill>
              <a:latin typeface="Arial Black" panose="020B0604020202020204" pitchFamily="34" charset="0"/>
            </a:endParaRPr>
          </a:p>
          <a:p>
            <a:pPr marR="0" lvl="0" indent="0" fontAlgn="auto">
              <a:lnSpc>
                <a:spcPct val="100000"/>
              </a:lnSpc>
              <a:spcBef>
                <a:spcPts val="0"/>
              </a:spcBef>
              <a:spcAft>
                <a:spcPts val="0"/>
              </a:spcAft>
              <a:buClrTx/>
              <a:buSzTx/>
              <a:buFontTx/>
              <a:buNone/>
              <a:tabLst/>
              <a:defRPr/>
            </a:pPr>
            <a:endParaRPr lang="da-DK" sz="1600" b="1" spc="300" dirty="0">
              <a:solidFill>
                <a:srgbClr val="DC3047"/>
              </a:solidFill>
              <a:latin typeface="Arial Black" panose="020B0604020202020204" pitchFamily="34" charset="0"/>
            </a:endParaRPr>
          </a:p>
          <a:p>
            <a:endParaRPr lang="da-DK" sz="4000" b="1" spc="300" dirty="0">
              <a:latin typeface="Arial Black" panose="020B0604020202020204" pitchFamily="34" charset="0"/>
              <a:cs typeface="Arial Black" panose="020B0604020202020204" pitchFamily="34" charset="0"/>
            </a:endParaRPr>
          </a:p>
        </p:txBody>
      </p:sp>
      <p:pic>
        <p:nvPicPr>
          <p:cNvPr id="3" name="Billede 2">
            <a:extLst>
              <a:ext uri="{FF2B5EF4-FFF2-40B4-BE49-F238E27FC236}">
                <a16:creationId xmlns:a16="http://schemas.microsoft.com/office/drawing/2014/main" id="{5C8931CC-F79E-145D-1D3E-BBC40DFC61A0}"/>
              </a:ext>
            </a:extLst>
          </p:cNvPr>
          <p:cNvPicPr>
            <a:picLocks noChangeAspect="1"/>
          </p:cNvPicPr>
          <p:nvPr/>
        </p:nvPicPr>
        <p:blipFill>
          <a:blip r:embed="rId4"/>
          <a:stretch>
            <a:fillRect/>
          </a:stretch>
        </p:blipFill>
        <p:spPr>
          <a:xfrm>
            <a:off x="7625278" y="814070"/>
            <a:ext cx="3852599" cy="5121138"/>
          </a:xfrm>
          <a:prstGeom prst="rect">
            <a:avLst/>
          </a:prstGeom>
        </p:spPr>
      </p:pic>
      <p:sp>
        <p:nvSpPr>
          <p:cNvPr id="4" name="TextBox 10">
            <a:extLst>
              <a:ext uri="{FF2B5EF4-FFF2-40B4-BE49-F238E27FC236}">
                <a16:creationId xmlns:a16="http://schemas.microsoft.com/office/drawing/2014/main" id="{6F436E76-FEED-6C95-1884-E80CC5D18F46}"/>
              </a:ext>
            </a:extLst>
          </p:cNvPr>
          <p:cNvSpPr txBox="1"/>
          <p:nvPr/>
        </p:nvSpPr>
        <p:spPr>
          <a:xfrm>
            <a:off x="495880" y="1847921"/>
            <a:ext cx="7561113" cy="276999"/>
          </a:xfrm>
          <a:prstGeom prst="rect">
            <a:avLst/>
          </a:prstGeom>
          <a:noFill/>
        </p:spPr>
        <p:txBody>
          <a:bodyPr wrap="square" lIns="108000" tIns="45720" rIns="91440" bIns="45720" rtlCol="0" anchor="t">
            <a:spAutoFit/>
          </a:bodyPr>
          <a:lstStyle/>
          <a:p>
            <a:r>
              <a:rPr lang="da-DK" sz="1200" b="1" spc="300" dirty="0" smtClean="0">
                <a:latin typeface="Arial" panose="020B0604020202020204" pitchFamily="34" charset="0"/>
                <a:cs typeface="Arial" panose="020B0604020202020204" pitchFamily="34" charset="0"/>
              </a:rPr>
              <a:t>Kolding xx/xx/2024</a:t>
            </a:r>
            <a:endParaRPr lang="da-DK" sz="1200" b="1"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54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1</a:t>
            </a:r>
          </a:p>
        </p:txBody>
      </p:sp>
      <p:sp>
        <p:nvSpPr>
          <p:cNvPr id="2" name="Rektangel 1"/>
          <p:cNvSpPr/>
          <p:nvPr/>
        </p:nvSpPr>
        <p:spPr>
          <a:xfrm>
            <a:off x="1008993" y="1803058"/>
            <a:ext cx="5522436" cy="3970318"/>
          </a:xfrm>
          <a:prstGeom prst="rect">
            <a:avLst/>
          </a:prstGeom>
        </p:spPr>
        <p:txBody>
          <a:bodyPr wrap="square">
            <a:spAutoFit/>
          </a:bodyPr>
          <a:lstStyle/>
          <a:p>
            <a:pPr>
              <a:lnSpc>
                <a:spcPct val="150000"/>
              </a:lnSpc>
            </a:pPr>
            <a:r>
              <a:rPr lang="da-DK" sz="1400" b="1" dirty="0">
                <a:latin typeface="Arial" panose="020B0604020202020204" pitchFamily="34" charset="0"/>
                <a:cs typeface="Arial" panose="020B0604020202020204" pitchFamily="34" charset="0"/>
              </a:rPr>
              <a:t>Få bevidsthed om dit </a:t>
            </a:r>
            <a:r>
              <a:rPr lang="da-DK" sz="1400" b="1" dirty="0" err="1" smtClean="0">
                <a:latin typeface="Arial" panose="020B0604020202020204" pitchFamily="34" charset="0"/>
                <a:cs typeface="Arial" panose="020B0604020202020204" pitchFamily="34" charset="0"/>
              </a:rPr>
              <a:t>mindset</a:t>
            </a:r>
            <a:endParaRPr lang="da-DK" sz="1400" b="1" dirty="0" smtClean="0">
              <a:latin typeface="Arial" panose="020B0604020202020204" pitchFamily="34" charset="0"/>
              <a:cs typeface="Arial" panose="020B0604020202020204" pitchFamily="34" charset="0"/>
            </a:endParaRP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2) Du skal </a:t>
            </a:r>
            <a:r>
              <a:rPr lang="da-DK" sz="1400" dirty="0">
                <a:latin typeface="Arial" panose="020B0604020202020204" pitchFamily="34" charset="0"/>
                <a:cs typeface="Arial" panose="020B0604020202020204" pitchFamily="34" charset="0"/>
              </a:rPr>
              <a:t>regne point sammen og udfylde den tilhørende opsummeringstabel. </a:t>
            </a:r>
            <a:br>
              <a:rPr lang="da-DK" sz="1400" dirty="0">
                <a:latin typeface="Arial" panose="020B0604020202020204" pitchFamily="34" charset="0"/>
                <a:cs typeface="Arial" panose="020B0604020202020204" pitchFamily="34" charset="0"/>
              </a:rPr>
            </a:br>
            <a:r>
              <a:rPr lang="da-DK" sz="1400" dirty="0">
                <a:latin typeface="Arial" panose="020B0604020202020204" pitchFamily="34" charset="0"/>
                <a:cs typeface="Arial" panose="020B0604020202020204" pitchFamily="34" charset="0"/>
              </a:rPr>
              <a:t>For hvert udsagn gives der point. ”Meget enig” giver 5 point og ”meget uenig” giver 1 point. </a:t>
            </a:r>
            <a:br>
              <a:rPr lang="da-DK" sz="1400" dirty="0">
                <a:latin typeface="Arial" panose="020B0604020202020204" pitchFamily="34" charset="0"/>
                <a:cs typeface="Arial" panose="020B0604020202020204" pitchFamily="34" charset="0"/>
              </a:rPr>
            </a:br>
            <a:r>
              <a:rPr lang="da-DK" sz="1400" dirty="0">
                <a:latin typeface="Arial" panose="020B0604020202020204" pitchFamily="34" charset="0"/>
                <a:cs typeface="Arial" panose="020B0604020202020204" pitchFamily="34" charset="0"/>
              </a:rPr>
              <a:t>En lav score (</a:t>
            </a:r>
            <a:r>
              <a:rPr lang="da-DK" sz="1400" dirty="0" smtClean="0">
                <a:latin typeface="Arial" panose="020B0604020202020204" pitchFamily="34" charset="0"/>
                <a:cs typeface="Arial" panose="020B0604020202020204" pitchFamily="34" charset="0"/>
              </a:rPr>
              <a:t>1-7,5) </a:t>
            </a:r>
            <a:r>
              <a:rPr lang="da-DK" sz="1400" dirty="0">
                <a:latin typeface="Arial" panose="020B0604020202020204" pitchFamily="34" charset="0"/>
                <a:cs typeface="Arial" panose="020B0604020202020204" pitchFamily="34" charset="0"/>
              </a:rPr>
              <a:t>afspejler et fastlåst </a:t>
            </a:r>
            <a:r>
              <a:rPr lang="da-DK" sz="1400" dirty="0" err="1">
                <a:latin typeface="Arial" panose="020B0604020202020204" pitchFamily="34" charset="0"/>
                <a:cs typeface="Arial" panose="020B0604020202020204" pitchFamily="34" charset="0"/>
              </a:rPr>
              <a:t>mindset</a:t>
            </a:r>
            <a:r>
              <a:rPr lang="da-DK" sz="1400" dirty="0">
                <a:latin typeface="Arial" panose="020B0604020202020204" pitchFamily="34" charset="0"/>
                <a:cs typeface="Arial" panose="020B0604020202020204" pitchFamily="34" charset="0"/>
              </a:rPr>
              <a:t> og en høj score </a:t>
            </a:r>
            <a:r>
              <a:rPr lang="da-DK" sz="1400" dirty="0" smtClean="0">
                <a:latin typeface="Arial" panose="020B0604020202020204" pitchFamily="34" charset="0"/>
                <a:cs typeface="Arial" panose="020B0604020202020204" pitchFamily="34" charset="0"/>
              </a:rPr>
              <a:t>(7,5-15</a:t>
            </a:r>
            <a:r>
              <a:rPr lang="da-DK" sz="1400" dirty="0">
                <a:latin typeface="Arial" panose="020B0604020202020204" pitchFamily="34" charset="0"/>
                <a:cs typeface="Arial" panose="020B0604020202020204" pitchFamily="34" charset="0"/>
              </a:rPr>
              <a:t>) afspejler et udviklende </a:t>
            </a:r>
            <a:r>
              <a:rPr lang="da-DK" sz="1400" dirty="0" err="1">
                <a:latin typeface="Arial" panose="020B0604020202020204" pitchFamily="34" charset="0"/>
                <a:cs typeface="Arial" panose="020B0604020202020204" pitchFamily="34" charset="0"/>
              </a:rPr>
              <a:t>mindset</a:t>
            </a:r>
            <a:r>
              <a:rPr lang="da-DK" sz="1400" dirty="0">
                <a:latin typeface="Arial" panose="020B0604020202020204" pitchFamily="34" charset="0"/>
                <a:cs typeface="Arial" panose="020B0604020202020204" pitchFamily="34" charset="0"/>
              </a:rPr>
              <a:t>. </a:t>
            </a:r>
            <a:endParaRPr lang="da-DK" sz="1400" dirty="0" smtClean="0">
              <a:latin typeface="Arial" panose="020B0604020202020204" pitchFamily="34" charset="0"/>
              <a:cs typeface="Arial" panose="020B0604020202020204" pitchFamily="34" charset="0"/>
            </a:endParaRP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3) Gå </a:t>
            </a:r>
            <a:r>
              <a:rPr lang="da-DK" sz="1400" dirty="0">
                <a:latin typeface="Arial" panose="020B0604020202020204" pitchFamily="34" charset="0"/>
                <a:cs typeface="Arial" panose="020B0604020202020204" pitchFamily="34" charset="0"/>
              </a:rPr>
              <a:t>sammen to og to for at dele </a:t>
            </a:r>
            <a:r>
              <a:rPr lang="da-DK" sz="1400" dirty="0" smtClean="0">
                <a:latin typeface="Arial" panose="020B0604020202020204" pitchFamily="34" charset="0"/>
                <a:cs typeface="Arial" panose="020B0604020202020204" pitchFamily="34" charset="0"/>
              </a:rPr>
              <a:t>Jeres </a:t>
            </a:r>
            <a:r>
              <a:rPr lang="da-DK" sz="1400" dirty="0">
                <a:latin typeface="Arial" panose="020B0604020202020204" pitchFamily="34" charset="0"/>
                <a:cs typeface="Arial" panose="020B0604020202020204" pitchFamily="34" charset="0"/>
              </a:rPr>
              <a:t>svar og </a:t>
            </a:r>
            <a:r>
              <a:rPr lang="da-DK" sz="1400" dirty="0" smtClean="0">
                <a:latin typeface="Arial" panose="020B0604020202020204" pitchFamily="34" charset="0"/>
                <a:cs typeface="Arial" panose="020B0604020202020204" pitchFamily="34" charset="0"/>
              </a:rPr>
              <a:t>stil </a:t>
            </a:r>
            <a:r>
              <a:rPr lang="da-DK" sz="1400" dirty="0">
                <a:latin typeface="Arial" panose="020B0604020202020204" pitchFamily="34" charset="0"/>
                <a:cs typeface="Arial" panose="020B0604020202020204" pitchFamily="34" charset="0"/>
              </a:rPr>
              <a:t>hinanden spørgsmål, særligt med henblik på, hvor </a:t>
            </a:r>
            <a:r>
              <a:rPr lang="da-DK" sz="1400" dirty="0" smtClean="0">
                <a:latin typeface="Arial" panose="020B0604020202020204" pitchFamily="34" charset="0"/>
                <a:cs typeface="Arial" panose="020B0604020202020204" pitchFamily="34" charset="0"/>
              </a:rPr>
              <a:t>du </a:t>
            </a:r>
            <a:r>
              <a:rPr lang="da-DK" sz="1400" dirty="0">
                <a:latin typeface="Arial" panose="020B0604020202020204" pitchFamily="34" charset="0"/>
                <a:cs typeface="Arial" panose="020B0604020202020204" pitchFamily="34" charset="0"/>
              </a:rPr>
              <a:t>skal være </a:t>
            </a:r>
            <a:r>
              <a:rPr lang="da-DK" sz="1400" dirty="0" smtClean="0">
                <a:latin typeface="Arial" panose="020B0604020202020204" pitchFamily="34" charset="0"/>
                <a:cs typeface="Arial" panose="020B0604020202020204" pitchFamily="34" charset="0"/>
              </a:rPr>
              <a:t>opmærksom </a:t>
            </a:r>
            <a:r>
              <a:rPr lang="da-DK" sz="1400" dirty="0">
                <a:latin typeface="Arial" panose="020B0604020202020204" pitchFamily="34" charset="0"/>
                <a:cs typeface="Arial" panose="020B0604020202020204" pitchFamily="34" charset="0"/>
              </a:rPr>
              <a:t>på eget </a:t>
            </a:r>
            <a:r>
              <a:rPr lang="da-DK" sz="1400" dirty="0" err="1">
                <a:latin typeface="Arial" panose="020B0604020202020204" pitchFamily="34" charset="0"/>
                <a:cs typeface="Arial" panose="020B0604020202020204" pitchFamily="34" charset="0"/>
              </a:rPr>
              <a:t>mindset</a:t>
            </a:r>
            <a:r>
              <a:rPr lang="da-DK" sz="1400" dirty="0">
                <a:latin typeface="Arial" panose="020B0604020202020204" pitchFamily="34" charset="0"/>
                <a:cs typeface="Arial" panose="020B0604020202020204" pitchFamily="34" charset="0"/>
              </a:rPr>
              <a:t>, i forhold til at understøtte </a:t>
            </a:r>
            <a:r>
              <a:rPr lang="da-DK" sz="1400" dirty="0" smtClean="0">
                <a:latin typeface="Arial" panose="020B0604020202020204" pitchFamily="34" charset="0"/>
                <a:cs typeface="Arial" panose="020B0604020202020204" pitchFamily="34" charset="0"/>
              </a:rPr>
              <a:t>dit </a:t>
            </a:r>
            <a:r>
              <a:rPr lang="da-DK" sz="1400" dirty="0">
                <a:latin typeface="Arial" panose="020B0604020202020204" pitchFamily="34" charset="0"/>
                <a:cs typeface="Arial" panose="020B0604020202020204" pitchFamily="34" charset="0"/>
              </a:rPr>
              <a:t>barns </a:t>
            </a:r>
            <a:r>
              <a:rPr lang="da-DK" sz="1400" dirty="0" err="1">
                <a:latin typeface="Arial" panose="020B0604020202020204" pitchFamily="34" charset="0"/>
                <a:cs typeface="Arial" panose="020B0604020202020204" pitchFamily="34" charset="0"/>
              </a:rPr>
              <a:t>mindset</a:t>
            </a:r>
            <a:r>
              <a:rPr lang="da-DK" sz="1400" dirty="0">
                <a:latin typeface="Arial" panose="020B0604020202020204" pitchFamily="34" charset="0"/>
                <a:cs typeface="Arial" panose="020B0604020202020204" pitchFamily="34" charset="0"/>
              </a:rPr>
              <a:t>.</a:t>
            </a:r>
          </a:p>
        </p:txBody>
      </p:sp>
      <p:pic>
        <p:nvPicPr>
          <p:cNvPr id="3" name="Billede 2"/>
          <p:cNvPicPr>
            <a:picLocks noChangeAspect="1"/>
          </p:cNvPicPr>
          <p:nvPr/>
        </p:nvPicPr>
        <p:blipFill>
          <a:blip r:embed="rId4"/>
          <a:stretch>
            <a:fillRect/>
          </a:stretch>
        </p:blipFill>
        <p:spPr>
          <a:xfrm>
            <a:off x="6153141" y="568229"/>
            <a:ext cx="5400114" cy="3219988"/>
          </a:xfrm>
          <a:prstGeom prst="rect">
            <a:avLst/>
          </a:prstGeom>
        </p:spPr>
      </p:pic>
    </p:spTree>
    <p:extLst>
      <p:ext uri="{BB962C8B-B14F-4D97-AF65-F5344CB8AC3E}">
        <p14:creationId xmlns:p14="http://schemas.microsoft.com/office/powerpoint/2010/main" val="1783330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53810" y="492238"/>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Gode råd</a:t>
            </a:r>
          </a:p>
        </p:txBody>
      </p:sp>
      <p:sp>
        <p:nvSpPr>
          <p:cNvPr id="3" name="Rektangel 2"/>
          <p:cNvSpPr/>
          <p:nvPr/>
        </p:nvSpPr>
        <p:spPr>
          <a:xfrm>
            <a:off x="578994" y="1200124"/>
            <a:ext cx="11017322" cy="5223033"/>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Spørg ind til, hvordan dit barn har det med de fem forskellige grundsyn (udfordringer, indsats, modstand, feedback og andres succes). Det kan være på vej hjem i bilen, på en gåtur eller en stillestund hjemme. Spørg f.eks. ”hvordan har du det med, at andre har succes? F.eks. en holdkammerat, konkurrent eller en i klassen?”. Spørg også gerne ind til om dit barn tænker, at der er noget han/hun kan blive bedre til i forhold til f.eks. at håndtere andre succes. </a:t>
            </a: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Reflekter over, hvordan du selv har det med de fem grundsyn. Dit </a:t>
            </a:r>
            <a:r>
              <a:rPr lang="da-DK" sz="1400" dirty="0" err="1">
                <a:latin typeface="Arial" panose="020B0604020202020204" pitchFamily="34" charset="0"/>
                <a:ea typeface="Times New Roman" panose="02020603050405020304" pitchFamily="18" charset="0"/>
                <a:cs typeface="Arial" panose="020B0604020202020204" pitchFamily="34" charset="0"/>
              </a:rPr>
              <a:t>mindset</a:t>
            </a:r>
            <a:r>
              <a:rPr lang="da-DK" sz="1400" dirty="0">
                <a:latin typeface="Arial" panose="020B0604020202020204" pitchFamily="34" charset="0"/>
                <a:ea typeface="Times New Roman" panose="02020603050405020304" pitchFamily="18" charset="0"/>
                <a:cs typeface="Arial" panose="020B0604020202020204" pitchFamily="34" charset="0"/>
              </a:rPr>
              <a:t> kan påvirke dit barns </a:t>
            </a:r>
            <a:r>
              <a:rPr lang="da-DK" sz="1400" dirty="0" err="1">
                <a:latin typeface="Arial" panose="020B0604020202020204" pitchFamily="34" charset="0"/>
                <a:ea typeface="Times New Roman" panose="02020603050405020304" pitchFamily="18" charset="0"/>
                <a:cs typeface="Arial" panose="020B0604020202020204" pitchFamily="34" charset="0"/>
              </a:rPr>
              <a:t>mindset</a:t>
            </a:r>
            <a:r>
              <a:rPr lang="da-DK" sz="1400" dirty="0">
                <a:latin typeface="Arial" panose="020B0604020202020204" pitchFamily="34" charset="0"/>
                <a:ea typeface="Times New Roman" panose="02020603050405020304" pitchFamily="18" charset="0"/>
                <a:cs typeface="Arial" panose="020B0604020202020204" pitchFamily="34" charset="0"/>
              </a:rPr>
              <a:t>. </a:t>
            </a: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Spørg ind til, om der er forskel på de fem grundsyn hos dit barn alt efter, om det er skole eller sport. Hvis der er, så se om du kan hjælpe barnet med at tage læring fra den ene arena over i den anden (overførsel mellem sport og skole).</a:t>
            </a: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Når dit barn møder modstand, eller du oplever han/hun kommer ked af det eller vred hjem over at have fejlet eller ikke at have vundet, så vær opmærksom på, at din håndtering og spørgsmål påvirker dit barns </a:t>
            </a:r>
            <a:r>
              <a:rPr lang="da-DK" sz="1400" dirty="0" err="1">
                <a:latin typeface="Arial" panose="020B0604020202020204" pitchFamily="34" charset="0"/>
                <a:ea typeface="Times New Roman" panose="02020603050405020304" pitchFamily="18" charset="0"/>
                <a:cs typeface="Arial" panose="020B0604020202020204" pitchFamily="34" charset="0"/>
              </a:rPr>
              <a:t>mindset</a:t>
            </a:r>
            <a:r>
              <a:rPr lang="da-DK" sz="1400" dirty="0">
                <a:latin typeface="Arial" panose="020B0604020202020204" pitchFamily="34" charset="0"/>
                <a:ea typeface="Times New Roman" panose="02020603050405020304" pitchFamily="18" charset="0"/>
                <a:cs typeface="Arial" panose="020B0604020202020204" pitchFamily="34" charset="0"/>
              </a:rPr>
              <a:t>. </a:t>
            </a: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Hvis du oplever, at dit barn er frustreret over den feedback han/hun har fået fra træneren, så vær nysgerrig på om dit barn f.eks. tager konstruktiv feedback som værende negativ feedback. F.eks. kan træneren have rost og samtidig forklaret dit barn, hvad han/hun skal blive bedre til næste gang. Hvis barnet har et fastlåst </a:t>
            </a:r>
            <a:r>
              <a:rPr lang="da-DK" sz="1400" dirty="0" err="1">
                <a:latin typeface="Arial" panose="020B0604020202020204" pitchFamily="34" charset="0"/>
                <a:ea typeface="Times New Roman" panose="02020603050405020304" pitchFamily="18" charset="0"/>
                <a:cs typeface="Arial" panose="020B0604020202020204" pitchFamily="34" charset="0"/>
              </a:rPr>
              <a:t>mindset</a:t>
            </a:r>
            <a:r>
              <a:rPr lang="da-DK" sz="1400" dirty="0">
                <a:latin typeface="Arial" panose="020B0604020202020204" pitchFamily="34" charset="0"/>
                <a:ea typeface="Times New Roman" panose="02020603050405020304" pitchFamily="18" charset="0"/>
                <a:cs typeface="Arial" panose="020B0604020202020204" pitchFamily="34" charset="0"/>
              </a:rPr>
              <a:t>, kan det være, at barnet kun hører, at der var kritik – ”der var noget jeg ikke gjorde godt nok”.</a:t>
            </a: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da-DK" sz="1400" dirty="0">
                <a:latin typeface="Arial" panose="020B0604020202020204" pitchFamily="34" charset="0"/>
                <a:ea typeface="Times New Roman" panose="02020603050405020304" pitchFamily="18" charset="0"/>
                <a:cs typeface="Arial" panose="020B0604020202020204" pitchFamily="34" charset="0"/>
              </a:rPr>
              <a:t>Når dit barn f.eks. møder udfordringer, så anerkend de følelser og tanker han/hun har omkring situationen og forsøg at hjælpe dit barn til at anskue situationen i et større perspektiv. Yderligere opfordres der til at tale om, hvad dit barn kan gøre for at håndtere udfordringen. </a:t>
            </a: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52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540567"/>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Måske oplever du, at dit barn generelt har et udviklende </a:t>
            </a:r>
            <a:r>
              <a:rPr lang="da-DK" dirty="0" err="1">
                <a:latin typeface="Arial" panose="020B0604020202020204" pitchFamily="34" charset="0"/>
                <a:cs typeface="Arial" panose="020B0604020202020204" pitchFamily="34" charset="0"/>
              </a:rPr>
              <a:t>mindset</a:t>
            </a:r>
            <a:r>
              <a:rPr lang="da-DK" dirty="0">
                <a:latin typeface="Arial" panose="020B0604020202020204" pitchFamily="34" charset="0"/>
                <a:cs typeface="Arial" panose="020B0604020202020204" pitchFamily="34" charset="0"/>
              </a:rPr>
              <a:t> og lyst til at udvikle sig i sporten og i skolen. Der kan være/have været en hård periode i sporten med skade og sygdom hvilket kan betyde, at dit barn har mistet sportsligt niveau. Dit barn kan have svært ved at være i denne nye situation, hvor de fleste af holdkammeraterne er bedre, og der er langt tilbage til det tidligere niveau. Dit barn kommer muligvis modløs hjem og er tydeligvis påvirket af situationen. Hvordan tænker du, at du kan støtte dit barn og hjælpe dit barn igennem?</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smtClean="0">
                <a:solidFill>
                  <a:schemeClr val="bg1"/>
                </a:solidFill>
              </a:rPr>
              <a:t>1.</a:t>
            </a:r>
            <a:endParaRPr lang="da-DK" sz="3200" b="1" dirty="0">
              <a:solidFill>
                <a:schemeClr val="bg1"/>
              </a:solidFill>
            </a:endParaRPr>
          </a:p>
        </p:txBody>
      </p:sp>
    </p:spTree>
    <p:extLst>
      <p:ext uri="{BB962C8B-B14F-4D97-AF65-F5344CB8AC3E}">
        <p14:creationId xmlns:p14="http://schemas.microsoft.com/office/powerpoint/2010/main" val="187037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125069"/>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oplever måske, at dit barn har et stort fokus på fejl. Uanset, hvor god feedback dit barn får fra trænere eller lærere eller hvor gode resultaterne er i skole eller sport, så oplever du måske, at dit barn altid har fokus på at finde fejlene. Der er altid noget, der kan gøres bedre. Du fornemmer, at dit barn på den måde dunker sig i hovedet, hvilket du ikke ønsker for dit barn. Kan du få øje på noget som du/I som forældre gør, der taler ind i, at barnet har det sådan?</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2</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4190041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2956066"/>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Dit barn arbejder for tiden med at indarbejde en ny teknisk færdighed i sin sport. Dit barns træner har vurderet, at det er det der skal til for at fortsætte den sportslige udvikling. Dette betyder en længere periode, hvor dit barn arbejder fokuseret med sin teknik og dermed muligvis ikke præsterer lige så godt som hidtil. Du oplever måske, at dit barn altid falder tilbage til den gamle teknik og de sikre valg, når det gælder konkurrence og når træneren ikke er til stede. Hvordan vil du understøtte træneren og det langsigtede potentiale i, at dit barn indøver en ny teknisk færdighed med risiko for at ”se dum ud” og fejle?</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3</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2986880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err="1">
                <a:solidFill>
                  <a:srgbClr val="E7334B"/>
                </a:solidFill>
                <a:latin typeface="Arial Black" panose="020B0604020202020204" pitchFamily="34" charset="0"/>
                <a:cs typeface="Arial Black" panose="020B0604020202020204" pitchFamily="34" charset="0"/>
              </a:rPr>
              <a:t>Take</a:t>
            </a:r>
            <a:r>
              <a:rPr lang="da-DK" sz="4000" b="1" spc="300" dirty="0">
                <a:solidFill>
                  <a:srgbClr val="E7334B"/>
                </a:solidFill>
                <a:latin typeface="Arial Black" panose="020B0604020202020204" pitchFamily="34" charset="0"/>
                <a:cs typeface="Arial Black" panose="020B0604020202020204" pitchFamily="34" charset="0"/>
              </a:rPr>
              <a:t> </a:t>
            </a:r>
            <a:r>
              <a:rPr lang="da-DK" sz="4000" b="1" spc="300" dirty="0" err="1">
                <a:solidFill>
                  <a:srgbClr val="E7334B"/>
                </a:solidFill>
                <a:latin typeface="Arial Black" panose="020B0604020202020204" pitchFamily="34" charset="0"/>
                <a:cs typeface="Arial Black" panose="020B0604020202020204" pitchFamily="34" charset="0"/>
              </a:rPr>
              <a:t>home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317441" y="2849520"/>
            <a:ext cx="9953296" cy="923330"/>
          </a:xfrm>
          <a:prstGeom prst="rect">
            <a:avLst/>
          </a:prstGeom>
        </p:spPr>
        <p:txBody>
          <a:bodyPr wrap="square">
            <a:spAutoFit/>
          </a:bodyPr>
          <a:lstStyle/>
          <a:p>
            <a:pPr marL="457200" indent="-457200">
              <a:buAutoNum type="arabicParenR"/>
            </a:pPr>
            <a:r>
              <a:rPr lang="da-DK" dirty="0">
                <a:latin typeface="Arial" panose="020B0604020202020204" pitchFamily="34" charset="0"/>
                <a:cs typeface="Arial" panose="020B0604020202020204" pitchFamily="34" charset="0"/>
              </a:rPr>
              <a:t>Hvad tager du/I med hjem fra i dag, og sætter fokus på til næste gang?</a:t>
            </a:r>
          </a:p>
          <a:p>
            <a:pPr marL="457200" indent="-457200">
              <a:buAutoNum type="arabicParenR"/>
            </a:pPr>
            <a:endParaRPr lang="da-DK" dirty="0">
              <a:latin typeface="Arial" panose="020B0604020202020204" pitchFamily="34" charset="0"/>
              <a:cs typeface="Arial" panose="020B0604020202020204" pitchFamily="34" charset="0"/>
            </a:endParaRPr>
          </a:p>
          <a:p>
            <a:pPr marL="457200" indent="-457200">
              <a:buAutoNum type="arabicParenR"/>
            </a:pPr>
            <a:r>
              <a:rPr lang="da-DK" dirty="0">
                <a:latin typeface="Arial" panose="020B0604020202020204" pitchFamily="34" charset="0"/>
                <a:cs typeface="Arial" panose="020B0604020202020204" pitchFamily="34" charset="0"/>
              </a:rPr>
              <a:t>Udlevering af </a:t>
            </a:r>
            <a:r>
              <a:rPr lang="da-DK" dirty="0" err="1">
                <a:latin typeface="Arial" panose="020B0604020202020204" pitchFamily="34" charset="0"/>
                <a:cs typeface="Arial" panose="020B0604020202020204" pitchFamily="34" charset="0"/>
              </a:rPr>
              <a:t>take</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home</a:t>
            </a:r>
            <a:r>
              <a:rPr lang="da-DK" dirty="0">
                <a:latin typeface="Arial" panose="020B0604020202020204" pitchFamily="34" charset="0"/>
                <a:cs typeface="Arial" panose="020B0604020202020204" pitchFamily="34" charset="0"/>
              </a:rPr>
              <a:t> spørgekort. </a:t>
            </a: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72122" y="1354503"/>
            <a:ext cx="2595289" cy="3893906"/>
          </a:xfrm>
          <a:prstGeom prst="rect">
            <a:avLst/>
          </a:prstGeom>
        </p:spPr>
      </p:pic>
    </p:spTree>
    <p:extLst>
      <p:ext uri="{BB962C8B-B14F-4D97-AF65-F5344CB8AC3E}">
        <p14:creationId xmlns:p14="http://schemas.microsoft.com/office/powerpoint/2010/main" val="12849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47A51-C9A9-8549-92A3-95D7CE567608}"/>
              </a:ext>
            </a:extLst>
          </p:cNvPr>
          <p:cNvSpPr txBox="1"/>
          <p:nvPr/>
        </p:nvSpPr>
        <p:spPr>
          <a:xfrm>
            <a:off x="453813" y="2761967"/>
            <a:ext cx="11284374" cy="1169551"/>
          </a:xfrm>
          <a:prstGeom prst="rect">
            <a:avLst/>
          </a:prstGeom>
          <a:noFill/>
        </p:spPr>
        <p:txBody>
          <a:bodyPr wrap="square" l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0" b="1" spc="300" dirty="0">
                <a:solidFill>
                  <a:prstClr val="white"/>
                </a:solidFill>
                <a:latin typeface="Arial" panose="020B0604020202020204" pitchFamily="34" charset="0"/>
                <a:cs typeface="Arial" panose="020B0604020202020204" pitchFamily="34" charset="0"/>
              </a:rPr>
              <a:t>Spørgsmål?</a:t>
            </a:r>
            <a:endParaRPr kumimoji="0" lang="da-DK" sz="7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5486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Agenda</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86445" y="1729563"/>
            <a:ext cx="6096000" cy="2677656"/>
          </a:xfrm>
          <a:prstGeom prst="rect">
            <a:avLst/>
          </a:prstGeom>
        </p:spPr>
        <p:txBody>
          <a:bodyPr>
            <a:spAutoFit/>
          </a:bodyPr>
          <a:lstStyle/>
          <a:p>
            <a:pPr>
              <a:lnSpc>
                <a:spcPct val="150000"/>
              </a:lnSpc>
            </a:pPr>
            <a:r>
              <a:rPr lang="da-DK" sz="1400" b="1" dirty="0">
                <a:latin typeface="Arial" panose="020B0604020202020204" pitchFamily="34" charset="0"/>
                <a:cs typeface="Arial" panose="020B0604020202020204" pitchFamily="34" charset="0"/>
              </a:rPr>
              <a:t>Tema </a:t>
            </a:r>
            <a:r>
              <a:rPr lang="da-DK" sz="1400" b="1" dirty="0" smtClean="0">
                <a:latin typeface="Arial" panose="020B0604020202020204" pitchFamily="34" charset="0"/>
                <a:cs typeface="Arial" panose="020B0604020202020204" pitchFamily="34" charset="0"/>
              </a:rPr>
              <a:t>6: </a:t>
            </a:r>
            <a:r>
              <a:rPr lang="da-DK" sz="1400" b="1" dirty="0" err="1" smtClean="0">
                <a:latin typeface="Arial" panose="020B0604020202020204" pitchFamily="34" charset="0"/>
                <a:cs typeface="Arial" panose="020B0604020202020204" pitchFamily="34" charset="0"/>
              </a:rPr>
              <a:t>Mindset</a:t>
            </a:r>
            <a:endParaRPr lang="da-DK" sz="1400" b="1"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a:latin typeface="Arial" panose="020B0604020202020204" pitchFamily="34" charset="0"/>
                <a:cs typeface="Arial" panose="020B0604020202020204" pitchFamily="34" charset="0"/>
              </a:rPr>
              <a:t>Siden sidst</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Spørgekort</a:t>
            </a:r>
            <a:endParaRPr lang="da-DK" sz="1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400" dirty="0">
                <a:latin typeface="Arial" panose="020B0604020202020204" pitchFamily="34" charset="0"/>
                <a:cs typeface="Arial" panose="020B0604020202020204" pitchFamily="34" charset="0"/>
              </a:rPr>
              <a:t>Kort oplæg</a:t>
            </a:r>
          </a:p>
          <a:p>
            <a:pPr marL="457200" indent="-457200">
              <a:lnSpc>
                <a:spcPct val="150000"/>
              </a:lnSpc>
              <a:buFont typeface="+mj-lt"/>
              <a:buAutoNum type="arabicPeriod"/>
            </a:pPr>
            <a:r>
              <a:rPr lang="da-DK" sz="1400" dirty="0">
                <a:latin typeface="Arial" panose="020B0604020202020204" pitchFamily="34" charset="0"/>
                <a:cs typeface="Arial" panose="020B0604020202020204" pitchFamily="34" charset="0"/>
              </a:rPr>
              <a:t>Øvelser</a:t>
            </a:r>
          </a:p>
          <a:p>
            <a:pPr marL="457200" indent="-457200">
              <a:lnSpc>
                <a:spcPct val="150000"/>
              </a:lnSpc>
              <a:buFont typeface="+mj-lt"/>
              <a:buAutoNum type="arabicPeriod"/>
            </a:pPr>
            <a:r>
              <a:rPr lang="da-DK" sz="1400" dirty="0">
                <a:latin typeface="Arial" panose="020B0604020202020204" pitchFamily="34" charset="0"/>
                <a:cs typeface="Arial" panose="020B0604020202020204" pitchFamily="34" charset="0"/>
              </a:rPr>
              <a:t>Gode råd</a:t>
            </a:r>
          </a:p>
          <a:p>
            <a:pPr marL="457200" indent="-457200">
              <a:lnSpc>
                <a:spcPct val="150000"/>
              </a:lnSpc>
              <a:buFont typeface="+mj-lt"/>
              <a:buAutoNum type="arabicPeriod"/>
            </a:pPr>
            <a:r>
              <a:rPr lang="da-DK" sz="1400" dirty="0" smtClean="0">
                <a:latin typeface="Arial" panose="020B0604020202020204" pitchFamily="34" charset="0"/>
                <a:cs typeface="Arial" panose="020B0604020202020204" pitchFamily="34" charset="0"/>
              </a:rPr>
              <a:t>Cases</a:t>
            </a:r>
            <a:endParaRPr lang="da-DK" sz="1400" dirty="0">
              <a:latin typeface="Arial" panose="020B0604020202020204" pitchFamily="34" charset="0"/>
              <a:cs typeface="Arial" panose="020B0604020202020204" pitchFamily="34" charset="0"/>
            </a:endParaRPr>
          </a:p>
          <a:p>
            <a:pPr>
              <a:lnSpc>
                <a:spcPct val="150000"/>
              </a:lnSpc>
            </a:pPr>
            <a:r>
              <a:rPr lang="da-DK" sz="1400" dirty="0" err="1" smtClean="0">
                <a:latin typeface="Arial" panose="020B0604020202020204" pitchFamily="34" charset="0"/>
                <a:cs typeface="Arial" panose="020B0604020202020204" pitchFamily="34" charset="0"/>
              </a:rPr>
              <a:t>Take</a:t>
            </a:r>
            <a:r>
              <a:rPr lang="da-DK" sz="1400" dirty="0" smtClean="0">
                <a:latin typeface="Arial" panose="020B0604020202020204" pitchFamily="34" charset="0"/>
                <a:cs typeface="Arial" panose="020B0604020202020204" pitchFamily="34" charset="0"/>
              </a:rPr>
              <a:t> </a:t>
            </a:r>
            <a:r>
              <a:rPr lang="da-DK" sz="1400" dirty="0" err="1" smtClean="0">
                <a:latin typeface="Arial" panose="020B0604020202020204" pitchFamily="34" charset="0"/>
                <a:cs typeface="Arial" panose="020B0604020202020204" pitchFamily="34" charset="0"/>
              </a:rPr>
              <a:t>home</a:t>
            </a:r>
            <a:r>
              <a:rPr lang="da-DK" sz="1400" dirty="0" smtClean="0">
                <a:latin typeface="Arial" panose="020B0604020202020204" pitchFamily="34" charset="0"/>
                <a:cs typeface="Arial" panose="020B0604020202020204" pitchFamily="34" charset="0"/>
              </a:rPr>
              <a:t> &amp; tak for i dag</a:t>
            </a: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61129" y="1413347"/>
            <a:ext cx="2954223" cy="4432443"/>
          </a:xfrm>
          <a:prstGeom prst="rect">
            <a:avLst/>
          </a:prstGeom>
        </p:spPr>
      </p:pic>
    </p:spTree>
    <p:extLst>
      <p:ext uri="{BB962C8B-B14F-4D97-AF65-F5344CB8AC3E}">
        <p14:creationId xmlns:p14="http://schemas.microsoft.com/office/powerpoint/2010/main" val="2262958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Formål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86445" y="1803600"/>
            <a:ext cx="9044246" cy="923330"/>
          </a:xfrm>
          <a:prstGeom prst="rect">
            <a:avLst/>
          </a:prstGeom>
        </p:spPr>
        <p:txBody>
          <a:bodyPr wrap="square">
            <a:spAutoFit/>
          </a:bodyPr>
          <a:lstStyle/>
          <a:p>
            <a:pPr>
              <a:lnSpc>
                <a:spcPct val="150000"/>
              </a:lnSpc>
            </a:pPr>
            <a:r>
              <a:rPr lang="da-DK" dirty="0" smtClean="0">
                <a:latin typeface="Arial" panose="020B0604020202020204" pitchFamily="34" charset="0"/>
                <a:cs typeface="Arial" panose="020B0604020202020204" pitchFamily="34" charset="0"/>
              </a:rPr>
              <a:t>At du får et </a:t>
            </a:r>
            <a:r>
              <a:rPr lang="da-DK" dirty="0">
                <a:latin typeface="Arial" panose="020B0604020202020204" pitchFamily="34" charset="0"/>
                <a:cs typeface="Arial" panose="020B0604020202020204" pitchFamily="34" charset="0"/>
              </a:rPr>
              <a:t>indblik i et fastlåst og udviklende </a:t>
            </a:r>
            <a:r>
              <a:rPr lang="da-DK" dirty="0" err="1">
                <a:latin typeface="Arial" panose="020B0604020202020204" pitchFamily="34" charset="0"/>
                <a:cs typeface="Arial" panose="020B0604020202020204" pitchFamily="34" charset="0"/>
              </a:rPr>
              <a:t>mindset</a:t>
            </a:r>
            <a:r>
              <a:rPr lang="da-DK" dirty="0">
                <a:latin typeface="Arial" panose="020B0604020202020204" pitchFamily="34" charset="0"/>
                <a:cs typeface="Arial" panose="020B0604020202020204" pitchFamily="34" charset="0"/>
              </a:rPr>
              <a:t> og </a:t>
            </a:r>
            <a:r>
              <a:rPr lang="da-DK" dirty="0" smtClean="0">
                <a:latin typeface="Arial" panose="020B0604020202020204" pitchFamily="34" charset="0"/>
                <a:cs typeface="Arial" panose="020B0604020202020204" pitchFamily="34" charset="0"/>
              </a:rPr>
              <a:t>herigennem får skabt en </a:t>
            </a:r>
            <a:r>
              <a:rPr lang="da-DK" dirty="0">
                <a:latin typeface="Arial" panose="020B0604020202020204" pitchFamily="34" charset="0"/>
                <a:cs typeface="Arial" panose="020B0604020202020204" pitchFamily="34" charset="0"/>
              </a:rPr>
              <a:t>refleksion over </a:t>
            </a:r>
            <a:r>
              <a:rPr lang="da-DK" dirty="0" smtClean="0">
                <a:latin typeface="Arial" panose="020B0604020202020204" pitchFamily="34" charset="0"/>
                <a:cs typeface="Arial" panose="020B0604020202020204" pitchFamily="34" charset="0"/>
              </a:rPr>
              <a:t>dit eget </a:t>
            </a:r>
            <a:r>
              <a:rPr lang="da-DK" dirty="0" err="1">
                <a:latin typeface="Arial" panose="020B0604020202020204" pitchFamily="34" charset="0"/>
                <a:cs typeface="Arial" panose="020B0604020202020204" pitchFamily="34" charset="0"/>
              </a:rPr>
              <a:t>mindset</a:t>
            </a:r>
            <a:r>
              <a:rPr lang="da-DK" dirty="0">
                <a:latin typeface="Arial" panose="020B0604020202020204" pitchFamily="34" charset="0"/>
                <a:cs typeface="Arial" panose="020B0604020202020204" pitchFamily="34" charset="0"/>
              </a:rPr>
              <a:t> og hvordan </a:t>
            </a:r>
            <a:r>
              <a:rPr lang="da-DK" dirty="0" smtClean="0">
                <a:latin typeface="Arial" panose="020B0604020202020204" pitchFamily="34" charset="0"/>
                <a:cs typeface="Arial" panose="020B0604020202020204" pitchFamily="34" charset="0"/>
              </a:rPr>
              <a:t>du </a:t>
            </a:r>
            <a:r>
              <a:rPr lang="da-DK" dirty="0">
                <a:latin typeface="Arial" panose="020B0604020202020204" pitchFamily="34" charset="0"/>
                <a:cs typeface="Arial" panose="020B0604020202020204" pitchFamily="34" charset="0"/>
              </a:rPr>
              <a:t>via </a:t>
            </a:r>
            <a:r>
              <a:rPr lang="da-DK" dirty="0" smtClean="0">
                <a:latin typeface="Arial" panose="020B0604020202020204" pitchFamily="34" charset="0"/>
                <a:cs typeface="Arial" panose="020B0604020202020204" pitchFamily="34" charset="0"/>
              </a:rPr>
              <a:t>dit </a:t>
            </a:r>
            <a:r>
              <a:rPr lang="da-DK" dirty="0" err="1">
                <a:latin typeface="Arial" panose="020B0604020202020204" pitchFamily="34" charset="0"/>
                <a:cs typeface="Arial" panose="020B0604020202020204" pitchFamily="34" charset="0"/>
              </a:rPr>
              <a:t>mindset</a:t>
            </a:r>
            <a:r>
              <a:rPr lang="da-DK" dirty="0">
                <a:latin typeface="Arial" panose="020B0604020202020204" pitchFamily="34" charset="0"/>
                <a:cs typeface="Arial" panose="020B0604020202020204" pitchFamily="34" charset="0"/>
              </a:rPr>
              <a:t> kan </a:t>
            </a:r>
            <a:r>
              <a:rPr lang="da-DK" dirty="0" smtClean="0">
                <a:latin typeface="Arial" panose="020B0604020202020204" pitchFamily="34" charset="0"/>
                <a:cs typeface="Arial" panose="020B0604020202020204" pitchFamily="34" charset="0"/>
              </a:rPr>
              <a:t>påvirke dit barn.</a:t>
            </a:r>
            <a:endParaRPr lang="da-DK"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641766" y="3016240"/>
            <a:ext cx="4469081" cy="2978642"/>
          </a:xfrm>
          <a:prstGeom prst="rect">
            <a:avLst/>
          </a:prstGeom>
        </p:spPr>
      </p:pic>
    </p:spTree>
    <p:extLst>
      <p:ext uri="{BB962C8B-B14F-4D97-AF65-F5344CB8AC3E}">
        <p14:creationId xmlns:p14="http://schemas.microsoft.com/office/powerpoint/2010/main" val="1006757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Spørgekort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1196672" y="2239259"/>
            <a:ext cx="6663473" cy="2949525"/>
          </a:xfrm>
          <a:prstGeom prst="rect">
            <a:avLst/>
          </a:prstGeom>
          <a:noFill/>
        </p:spPr>
        <p:txBody>
          <a:bodyPr wrap="square" lIns="108000" rtlCol="0">
            <a:spAutoFit/>
          </a:bodyPr>
          <a:lstStyle/>
          <a:p>
            <a:pPr>
              <a:lnSpc>
                <a:spcPct val="150000"/>
              </a:lnSpc>
            </a:pPr>
            <a:r>
              <a:rPr lang="da-DK" dirty="0" smtClean="0">
                <a:latin typeface="Arial" panose="020B0604020202020204" pitchFamily="34" charset="0"/>
                <a:cs typeface="Arial" panose="020B0604020202020204" pitchFamily="34" charset="0"/>
              </a:rPr>
              <a:t>Alle får udleveret et spørgekort</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Find sammen to &amp; to.</a:t>
            </a:r>
          </a:p>
          <a:p>
            <a:pPr>
              <a:lnSpc>
                <a:spcPct val="150000"/>
              </a:lnSpc>
            </a:pPr>
            <a:r>
              <a:rPr lang="da-DK" dirty="0" smtClean="0">
                <a:latin typeface="Arial" panose="020B0604020202020204" pitchFamily="34" charset="0"/>
                <a:cs typeface="Arial" panose="020B0604020202020204" pitchFamily="34" charset="0"/>
              </a:rPr>
              <a:t>Læs spørgekortet og besvar det.</a:t>
            </a:r>
          </a:p>
          <a:p>
            <a:pPr>
              <a:lnSpc>
                <a:spcPct val="150000"/>
              </a:lnSpc>
            </a:pPr>
            <a:r>
              <a:rPr lang="da-DK" dirty="0" smtClean="0">
                <a:latin typeface="Arial" panose="020B0604020202020204" pitchFamily="34" charset="0"/>
                <a:cs typeface="Arial" panose="020B0604020202020204" pitchFamily="34" charset="0"/>
              </a:rPr>
              <a:t>Herefter bytter I kort og finder en ny makker osv.</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Varighed ca. 5-10 min.</a:t>
            </a:r>
            <a:endParaRPr lang="da-DK" dirty="0">
              <a:latin typeface="Arial" panose="020B0604020202020204" pitchFamily="34" charset="0"/>
              <a:cs typeface="Arial" panose="020B0604020202020204" pitchFamily="34"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55854" y="994126"/>
            <a:ext cx="3182530" cy="4774988"/>
          </a:xfrm>
          <a:prstGeom prst="rect">
            <a:avLst/>
          </a:prstGeom>
        </p:spPr>
      </p:pic>
    </p:spTree>
    <p:extLst>
      <p:ext uri="{BB962C8B-B14F-4D97-AF65-F5344CB8AC3E}">
        <p14:creationId xmlns:p14="http://schemas.microsoft.com/office/powerpoint/2010/main" val="91463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40427" y="535986"/>
            <a:ext cx="10742506" cy="707886"/>
          </a:xfrm>
          <a:prstGeom prst="rect">
            <a:avLst/>
          </a:prstGeom>
          <a:noFill/>
        </p:spPr>
        <p:txBody>
          <a:bodyPr wrap="square" lIns="108000" rtlCol="0">
            <a:spAutoFit/>
          </a:bodyPr>
          <a:lstStyle/>
          <a:p>
            <a:r>
              <a:rPr lang="da-DK" sz="4000" b="1" spc="300" dirty="0" err="1" smtClean="0">
                <a:solidFill>
                  <a:srgbClr val="E7334B"/>
                </a:solidFill>
                <a:latin typeface="Arial Black" panose="020B0604020202020204" pitchFamily="34" charset="0"/>
                <a:cs typeface="Arial Black" panose="020B0604020202020204" pitchFamily="34" charset="0"/>
              </a:rPr>
              <a:t>Mindset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4" name="Rektangel 3"/>
          <p:cNvSpPr/>
          <p:nvPr/>
        </p:nvSpPr>
        <p:spPr>
          <a:xfrm>
            <a:off x="823355" y="1400069"/>
            <a:ext cx="5015347" cy="4524315"/>
          </a:xfrm>
          <a:prstGeom prst="rect">
            <a:avLst/>
          </a:prstGeom>
        </p:spPr>
        <p:txBody>
          <a:bodyPr wrap="square">
            <a:spAutoFit/>
          </a:bodyPr>
          <a:lstStyle/>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Prøv at tænk på en ting, </a:t>
            </a:r>
            <a:r>
              <a:rPr lang="da-DK" sz="1600" dirty="0" smtClean="0">
                <a:latin typeface="Arial" panose="020B0604020202020204" pitchFamily="34" charset="0"/>
                <a:ea typeface="Times New Roman" panose="02020603050405020304" pitchFamily="18" charset="0"/>
                <a:cs typeface="Arial" panose="020B0604020202020204" pitchFamily="34" charset="0"/>
              </a:rPr>
              <a:t>du </a:t>
            </a:r>
            <a:r>
              <a:rPr lang="da-DK" sz="1600" dirty="0">
                <a:latin typeface="Arial" panose="020B0604020202020204" pitchFamily="34" charset="0"/>
                <a:ea typeface="Times New Roman" panose="02020603050405020304" pitchFamily="18" charset="0"/>
                <a:cs typeface="Arial" panose="020B0604020202020204" pitchFamily="34" charset="0"/>
              </a:rPr>
              <a:t>er god til.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Overvej</a:t>
            </a:r>
            <a:r>
              <a:rPr lang="da-DK" sz="1600" dirty="0">
                <a:latin typeface="Arial" panose="020B0604020202020204" pitchFamily="34" charset="0"/>
                <a:ea typeface="Times New Roman" panose="02020603050405020304" pitchFamily="18" charset="0"/>
                <a:cs typeface="Arial" panose="020B0604020202020204" pitchFamily="34" charset="0"/>
              </a:rPr>
              <a:t>, hvorfor </a:t>
            </a:r>
            <a:r>
              <a:rPr lang="da-DK" sz="1600" dirty="0" smtClean="0">
                <a:latin typeface="Arial" panose="020B0604020202020204" pitchFamily="34" charset="0"/>
                <a:ea typeface="Times New Roman" panose="02020603050405020304" pitchFamily="18" charset="0"/>
                <a:cs typeface="Arial" panose="020B0604020202020204" pitchFamily="34" charset="0"/>
              </a:rPr>
              <a:t>du </a:t>
            </a:r>
            <a:r>
              <a:rPr lang="da-DK" sz="1600" dirty="0">
                <a:latin typeface="Arial" panose="020B0604020202020204" pitchFamily="34" charset="0"/>
                <a:ea typeface="Times New Roman" panose="02020603050405020304" pitchFamily="18" charset="0"/>
                <a:cs typeface="Arial" panose="020B0604020202020204" pitchFamily="34" charset="0"/>
              </a:rPr>
              <a:t>er god til netop det.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Er det fordi du har </a:t>
            </a:r>
            <a:r>
              <a:rPr lang="da-DK" sz="1600" dirty="0">
                <a:latin typeface="Arial" panose="020B0604020202020204" pitchFamily="34" charset="0"/>
                <a:ea typeface="Times New Roman" panose="02020603050405020304" pitchFamily="18" charset="0"/>
                <a:cs typeface="Arial" panose="020B0604020202020204" pitchFamily="34" charset="0"/>
              </a:rPr>
              <a:t>øvet </a:t>
            </a:r>
            <a:r>
              <a:rPr lang="da-DK" sz="1600" dirty="0" smtClean="0">
                <a:latin typeface="Arial" panose="020B0604020202020204" pitchFamily="34" charset="0"/>
                <a:ea typeface="Times New Roman" panose="02020603050405020304" pitchFamily="18" charset="0"/>
                <a:cs typeface="Arial" panose="020B0604020202020204" pitchFamily="34" charset="0"/>
              </a:rPr>
              <a:t>dig </a:t>
            </a:r>
            <a:r>
              <a:rPr lang="da-DK" sz="1600" dirty="0">
                <a:latin typeface="Arial" panose="020B0604020202020204" pitchFamily="34" charset="0"/>
                <a:ea typeface="Times New Roman" panose="02020603050405020304" pitchFamily="18" charset="0"/>
                <a:cs typeface="Arial" panose="020B0604020202020204" pitchFamily="34" charset="0"/>
              </a:rPr>
              <a:t>meget og måske fået hjælp?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Eller </a:t>
            </a:r>
            <a:r>
              <a:rPr lang="da-DK" sz="1600" dirty="0">
                <a:latin typeface="Arial" panose="020B0604020202020204" pitchFamily="34" charset="0"/>
                <a:ea typeface="Times New Roman" panose="02020603050405020304" pitchFamily="18" charset="0"/>
                <a:cs typeface="Arial" panose="020B0604020202020204" pitchFamily="34" charset="0"/>
              </a:rPr>
              <a:t>er </a:t>
            </a:r>
            <a:r>
              <a:rPr lang="da-DK" sz="1600" dirty="0" smtClean="0">
                <a:latin typeface="Arial" panose="020B0604020202020204" pitchFamily="34" charset="0"/>
                <a:ea typeface="Times New Roman" panose="02020603050405020304" pitchFamily="18" charset="0"/>
                <a:cs typeface="Arial" panose="020B0604020202020204" pitchFamily="34" charset="0"/>
              </a:rPr>
              <a:t>det fordi </a:t>
            </a:r>
            <a:r>
              <a:rPr lang="da-DK" sz="1600" dirty="0">
                <a:latin typeface="Arial" panose="020B0604020202020204" pitchFamily="34" charset="0"/>
                <a:ea typeface="Times New Roman" panose="02020603050405020304" pitchFamily="18" charset="0"/>
                <a:cs typeface="Arial" panose="020B0604020202020204" pitchFamily="34" charset="0"/>
              </a:rPr>
              <a:t>det er en egenskab, </a:t>
            </a:r>
            <a:r>
              <a:rPr lang="da-DK" sz="1600" dirty="0" smtClean="0">
                <a:latin typeface="Arial" panose="020B0604020202020204" pitchFamily="34" charset="0"/>
                <a:ea typeface="Times New Roman" panose="02020603050405020304" pitchFamily="18" charset="0"/>
                <a:cs typeface="Arial" panose="020B0604020202020204" pitchFamily="34" charset="0"/>
              </a:rPr>
              <a:t>du </a:t>
            </a:r>
            <a:r>
              <a:rPr lang="da-DK" sz="1600" dirty="0">
                <a:latin typeface="Arial" panose="020B0604020202020204" pitchFamily="34" charset="0"/>
                <a:ea typeface="Times New Roman" panose="02020603050405020304" pitchFamily="18" charset="0"/>
                <a:cs typeface="Arial" panose="020B0604020202020204" pitchFamily="34" charset="0"/>
              </a:rPr>
              <a:t>er født med</a:t>
            </a:r>
            <a:r>
              <a:rPr lang="da-DK" sz="16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
            </a:r>
            <a:br>
              <a:rPr lang="da-DK" sz="1600" dirty="0">
                <a:latin typeface="Arial" panose="020B0604020202020204" pitchFamily="34" charset="0"/>
                <a:ea typeface="Times New Roman" panose="02020603050405020304" pitchFamily="18" charset="0"/>
                <a:cs typeface="Arial" panose="020B0604020202020204" pitchFamily="34" charset="0"/>
              </a:rPr>
            </a:br>
            <a:r>
              <a:rPr lang="da-DK" sz="1600" dirty="0">
                <a:latin typeface="Arial" panose="020B0604020202020204" pitchFamily="34" charset="0"/>
                <a:ea typeface="Times New Roman" panose="02020603050405020304" pitchFamily="18" charset="0"/>
                <a:cs typeface="Arial" panose="020B0604020202020204" pitchFamily="34" charset="0"/>
              </a:rPr>
              <a:t>Tænk nu på noget, som </a:t>
            </a:r>
            <a:r>
              <a:rPr lang="da-DK" sz="1600" dirty="0" smtClean="0">
                <a:latin typeface="Arial" panose="020B0604020202020204" pitchFamily="34" charset="0"/>
                <a:ea typeface="Times New Roman" panose="02020603050405020304" pitchFamily="18" charset="0"/>
                <a:cs typeface="Arial" panose="020B0604020202020204" pitchFamily="34" charset="0"/>
              </a:rPr>
              <a:t>du er </a:t>
            </a:r>
            <a:r>
              <a:rPr lang="da-DK" sz="1600" dirty="0">
                <a:latin typeface="Arial" panose="020B0604020202020204" pitchFamily="34" charset="0"/>
                <a:ea typeface="Times New Roman" panose="02020603050405020304" pitchFamily="18" charset="0"/>
                <a:cs typeface="Arial" panose="020B0604020202020204" pitchFamily="34" charset="0"/>
              </a:rPr>
              <a:t>dårlig til.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Overvej</a:t>
            </a:r>
            <a:r>
              <a:rPr lang="da-DK" sz="1600" dirty="0">
                <a:latin typeface="Arial" panose="020B0604020202020204" pitchFamily="34" charset="0"/>
                <a:ea typeface="Times New Roman" panose="02020603050405020304" pitchFamily="18" charset="0"/>
                <a:cs typeface="Arial" panose="020B0604020202020204" pitchFamily="34" charset="0"/>
              </a:rPr>
              <a:t>, hvorfor </a:t>
            </a:r>
            <a:r>
              <a:rPr lang="da-DK" sz="1600" dirty="0" smtClean="0">
                <a:latin typeface="Arial" panose="020B0604020202020204" pitchFamily="34" charset="0"/>
                <a:ea typeface="Times New Roman" panose="02020603050405020304" pitchFamily="18" charset="0"/>
                <a:cs typeface="Arial" panose="020B0604020202020204" pitchFamily="34" charset="0"/>
              </a:rPr>
              <a:t>du er </a:t>
            </a:r>
            <a:r>
              <a:rPr lang="da-DK" sz="1600" dirty="0">
                <a:latin typeface="Arial" panose="020B0604020202020204" pitchFamily="34" charset="0"/>
                <a:ea typeface="Times New Roman" panose="02020603050405020304" pitchFamily="18" charset="0"/>
                <a:cs typeface="Arial" panose="020B0604020202020204" pitchFamily="34" charset="0"/>
              </a:rPr>
              <a:t>dårlig til det.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Tror </a:t>
            </a:r>
            <a:r>
              <a:rPr lang="da-DK" sz="1600" dirty="0">
                <a:latin typeface="Arial" panose="020B0604020202020204" pitchFamily="34" charset="0"/>
                <a:ea typeface="Times New Roman" panose="02020603050405020304" pitchFamily="18" charset="0"/>
                <a:cs typeface="Arial" panose="020B0604020202020204" pitchFamily="34" charset="0"/>
              </a:rPr>
              <a:t>du, at </a:t>
            </a:r>
            <a:r>
              <a:rPr lang="da-DK" sz="1600" dirty="0" smtClean="0">
                <a:latin typeface="Arial" panose="020B0604020202020204" pitchFamily="34" charset="0"/>
                <a:ea typeface="Times New Roman" panose="02020603050405020304" pitchFamily="18" charset="0"/>
                <a:cs typeface="Arial" panose="020B0604020202020204" pitchFamily="34" charset="0"/>
              </a:rPr>
              <a:t>du </a:t>
            </a:r>
            <a:r>
              <a:rPr lang="da-DK" sz="1600" dirty="0">
                <a:latin typeface="Arial" panose="020B0604020202020204" pitchFamily="34" charset="0"/>
                <a:ea typeface="Times New Roman" panose="02020603050405020304" pitchFamily="18" charset="0"/>
                <a:cs typeface="Arial" panose="020B0604020202020204" pitchFamily="34" charset="0"/>
              </a:rPr>
              <a:t>blive bedre til det, hvis </a:t>
            </a:r>
            <a:r>
              <a:rPr lang="da-DK" sz="1600" dirty="0" smtClean="0">
                <a:latin typeface="Arial" panose="020B0604020202020204" pitchFamily="34" charset="0"/>
                <a:ea typeface="Times New Roman" panose="02020603050405020304" pitchFamily="18" charset="0"/>
                <a:cs typeface="Arial" panose="020B0604020202020204" pitchFamily="34" charset="0"/>
              </a:rPr>
              <a:t>du </a:t>
            </a:r>
            <a:r>
              <a:rPr lang="da-DK" sz="1600" dirty="0">
                <a:latin typeface="Arial" panose="020B0604020202020204" pitchFamily="34" charset="0"/>
                <a:ea typeface="Times New Roman" panose="02020603050405020304" pitchFamily="18" charset="0"/>
                <a:cs typeface="Arial" panose="020B0604020202020204" pitchFamily="34" charset="0"/>
              </a:rPr>
              <a:t>gør noget ved det og yder en ekstra indsats?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Eller </a:t>
            </a:r>
            <a:r>
              <a:rPr lang="da-DK" sz="1600" dirty="0">
                <a:latin typeface="Arial" panose="020B0604020202020204" pitchFamily="34" charset="0"/>
                <a:ea typeface="Times New Roman" panose="02020603050405020304" pitchFamily="18" charset="0"/>
                <a:cs typeface="Arial" panose="020B0604020202020204" pitchFamily="34" charset="0"/>
              </a:rPr>
              <a:t>tror du, at </a:t>
            </a:r>
            <a:r>
              <a:rPr lang="da-DK" sz="1600" dirty="0" smtClean="0">
                <a:latin typeface="Arial" panose="020B0604020202020204" pitchFamily="34" charset="0"/>
                <a:ea typeface="Times New Roman" panose="02020603050405020304" pitchFamily="18" charset="0"/>
                <a:cs typeface="Arial" panose="020B0604020202020204" pitchFamily="34" charset="0"/>
              </a:rPr>
              <a:t>du ikke </a:t>
            </a:r>
            <a:r>
              <a:rPr lang="da-DK" sz="1600" dirty="0">
                <a:latin typeface="Arial" panose="020B0604020202020204" pitchFamily="34" charset="0"/>
                <a:ea typeface="Times New Roman" panose="02020603050405020304" pitchFamily="18" charset="0"/>
                <a:cs typeface="Arial" panose="020B0604020202020204" pitchFamily="34" charset="0"/>
              </a:rPr>
              <a:t>har generne eller intelligensen til nogensinde at blive god til det?</a:t>
            </a:r>
            <a:endParaRPr lang="da-DK" sz="1600" dirty="0">
              <a:latin typeface="Arial" panose="020B0604020202020204" pitchFamily="34" charset="0"/>
              <a:cs typeface="Arial" panose="020B0604020202020204" pitchFamily="34" charset="0"/>
            </a:endParaRPr>
          </a:p>
        </p:txBody>
      </p:sp>
      <p:sp>
        <p:nvSpPr>
          <p:cNvPr id="10" name="Rektangel 9"/>
          <p:cNvSpPr/>
          <p:nvPr/>
        </p:nvSpPr>
        <p:spPr>
          <a:xfrm>
            <a:off x="6096000" y="1400069"/>
            <a:ext cx="5589319" cy="4154984"/>
          </a:xfrm>
          <a:prstGeom prst="rect">
            <a:avLst/>
          </a:prstGeom>
        </p:spPr>
        <p:txBody>
          <a:bodyPr wrap="square">
            <a:spAutoFit/>
          </a:bodyPr>
          <a:lstStyle/>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Et </a:t>
            </a:r>
            <a:r>
              <a:rPr lang="da-DK" sz="1600" dirty="0" err="1">
                <a:latin typeface="Arial" panose="020B0604020202020204" pitchFamily="34" charset="0"/>
                <a:ea typeface="Times New Roman" panose="02020603050405020304" pitchFamily="18" charset="0"/>
                <a:cs typeface="Arial" panose="020B0604020202020204" pitchFamily="34" charset="0"/>
              </a:rPr>
              <a:t>mindset</a:t>
            </a:r>
            <a:r>
              <a:rPr lang="da-DK" sz="1600" dirty="0">
                <a:latin typeface="Arial" panose="020B0604020202020204" pitchFamily="34" charset="0"/>
                <a:ea typeface="Times New Roman" panose="02020603050405020304" pitchFamily="18" charset="0"/>
                <a:cs typeface="Arial" panose="020B0604020202020204" pitchFamily="34" charset="0"/>
              </a:rPr>
              <a:t> skal forstås som tankemønstre/forestillinger man har om sig selv i forhold til, hvordan man f.eks. møder opgaver og udfordringer. </a:t>
            </a:r>
            <a:br>
              <a:rPr lang="da-DK" sz="1600" dirty="0">
                <a:latin typeface="Arial" panose="020B0604020202020204" pitchFamily="34" charset="0"/>
                <a:ea typeface="Times New Roman" panose="02020603050405020304" pitchFamily="18" charset="0"/>
                <a:cs typeface="Arial" panose="020B0604020202020204" pitchFamily="34" charset="0"/>
              </a:rPr>
            </a:b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Dit </a:t>
            </a:r>
            <a:r>
              <a:rPr lang="da-DK" sz="1600" dirty="0">
                <a:latin typeface="Arial" panose="020B0604020202020204" pitchFamily="34" charset="0"/>
                <a:ea typeface="Times New Roman" panose="02020603050405020304" pitchFamily="18" charset="0"/>
                <a:cs typeface="Arial" panose="020B0604020202020204" pitchFamily="34" charset="0"/>
              </a:rPr>
              <a:t>barns måde at tænke om sig selv og hans/hendes egenskaber har stor betydning for, hvor godt han/hun klarer sig i sporten, i skolen og i sociale relationer.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6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Disse </a:t>
            </a:r>
            <a:r>
              <a:rPr lang="da-DK" sz="1600" dirty="0">
                <a:latin typeface="Arial" panose="020B0604020202020204" pitchFamily="34" charset="0"/>
                <a:ea typeface="Times New Roman" panose="02020603050405020304" pitchFamily="18" charset="0"/>
                <a:cs typeface="Arial" panose="020B0604020202020204" pitchFamily="34" charset="0"/>
              </a:rPr>
              <a:t>tanker og forestillinger kan give et overvejende fastlåst </a:t>
            </a:r>
            <a:r>
              <a:rPr lang="da-DK" sz="1600" dirty="0" err="1">
                <a:latin typeface="Arial" panose="020B0604020202020204" pitchFamily="34" charset="0"/>
                <a:ea typeface="Times New Roman" panose="02020603050405020304" pitchFamily="18" charset="0"/>
                <a:cs typeface="Arial" panose="020B0604020202020204" pitchFamily="34" charset="0"/>
              </a:rPr>
              <a:t>mindset</a:t>
            </a:r>
            <a:r>
              <a:rPr lang="da-DK" sz="1600" dirty="0">
                <a:latin typeface="Arial" panose="020B0604020202020204" pitchFamily="34" charset="0"/>
                <a:ea typeface="Times New Roman" panose="02020603050405020304" pitchFamily="18" charset="0"/>
                <a:cs typeface="Arial" panose="020B0604020202020204" pitchFamily="34" charset="0"/>
              </a:rPr>
              <a:t> eller et udviklende </a:t>
            </a:r>
            <a:r>
              <a:rPr lang="da-DK" sz="1600" dirty="0" err="1">
                <a:latin typeface="Arial" panose="020B0604020202020204" pitchFamily="34" charset="0"/>
                <a:ea typeface="Times New Roman" panose="02020603050405020304" pitchFamily="18" charset="0"/>
                <a:cs typeface="Arial" panose="020B0604020202020204" pitchFamily="34" charset="0"/>
              </a:rPr>
              <a:t>mindset</a:t>
            </a:r>
            <a:r>
              <a:rPr lang="da-DK" sz="1600" dirty="0">
                <a:latin typeface="Arial" panose="020B0604020202020204" pitchFamily="34" charset="0"/>
                <a:ea typeface="Times New Roman" panose="02020603050405020304" pitchFamily="18" charset="0"/>
                <a:cs typeface="Arial" panose="020B0604020202020204" pitchFamily="34" charset="0"/>
              </a:rPr>
              <a:t>, når det kommer til dit barns egen læring og succes. </a:t>
            </a:r>
            <a:endParaRPr lang="da-D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9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840427" y="535986"/>
            <a:ext cx="10742506" cy="707886"/>
          </a:xfrm>
          <a:prstGeom prst="rect">
            <a:avLst/>
          </a:prstGeom>
          <a:noFill/>
        </p:spPr>
        <p:txBody>
          <a:bodyPr wrap="square" lIns="108000" rtlCol="0">
            <a:spAutoFit/>
          </a:bodyPr>
          <a:lstStyle/>
          <a:p>
            <a:r>
              <a:rPr lang="da-DK" sz="4000" b="1" spc="300" dirty="0" err="1" smtClean="0">
                <a:solidFill>
                  <a:srgbClr val="E7334B"/>
                </a:solidFill>
                <a:latin typeface="Arial Black" panose="020B0604020202020204" pitchFamily="34" charset="0"/>
                <a:cs typeface="Arial Black" panose="020B0604020202020204" pitchFamily="34" charset="0"/>
              </a:rPr>
              <a:t>Mindset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3" name="Rektangel 2"/>
          <p:cNvSpPr/>
          <p:nvPr/>
        </p:nvSpPr>
        <p:spPr>
          <a:xfrm>
            <a:off x="840427" y="2217257"/>
            <a:ext cx="2735283" cy="3001334"/>
          </a:xfrm>
          <a:prstGeom prst="rect">
            <a:avLst/>
          </a:prstGeom>
        </p:spPr>
        <p:txBody>
          <a:bodyPr wrap="square">
            <a:spAutoFit/>
          </a:bodyPr>
          <a:lstStyle/>
          <a:p>
            <a:pPr>
              <a:lnSpc>
                <a:spcPct val="150000"/>
              </a:lnSpc>
            </a:pPr>
            <a:r>
              <a:rPr lang="da-DK" sz="1600" dirty="0">
                <a:latin typeface="Arial" panose="020B0604020202020204" pitchFamily="34" charset="0"/>
                <a:ea typeface="Times New Roman" panose="02020603050405020304" pitchFamily="18" charset="0"/>
                <a:cs typeface="Arial" panose="020B0604020202020204" pitchFamily="34" charset="0"/>
              </a:rPr>
              <a:t>D</a:t>
            </a:r>
            <a:r>
              <a:rPr lang="da-DK" sz="1600" dirty="0" smtClean="0">
                <a:latin typeface="Arial" panose="020B0604020202020204" pitchFamily="34" charset="0"/>
                <a:ea typeface="Times New Roman" panose="02020603050405020304" pitchFamily="18" charset="0"/>
                <a:cs typeface="Arial" panose="020B0604020202020204" pitchFamily="34" charset="0"/>
              </a:rPr>
              <a:t>et </a:t>
            </a:r>
            <a:r>
              <a:rPr lang="da-DK" sz="1600" dirty="0">
                <a:latin typeface="Arial" panose="020B0604020202020204" pitchFamily="34" charset="0"/>
                <a:ea typeface="Times New Roman" panose="02020603050405020304" pitchFamily="18" charset="0"/>
                <a:cs typeface="Arial" panose="020B0604020202020204" pitchFamily="34" charset="0"/>
              </a:rPr>
              <a:t>er sjældent, at det udelukkende er det ene eller andet.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sz="16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Dit </a:t>
            </a:r>
            <a:r>
              <a:rPr lang="da-DK" sz="1600" dirty="0">
                <a:latin typeface="Arial" panose="020B0604020202020204" pitchFamily="34" charset="0"/>
                <a:ea typeface="Times New Roman" panose="02020603050405020304" pitchFamily="18" charset="0"/>
                <a:cs typeface="Arial" panose="020B0604020202020204" pitchFamily="34" charset="0"/>
              </a:rPr>
              <a:t>barn kan derfor f.eks. have et fastlåst </a:t>
            </a:r>
            <a:r>
              <a:rPr lang="da-DK" sz="1600" dirty="0" err="1">
                <a:latin typeface="Arial" panose="020B0604020202020204" pitchFamily="34" charset="0"/>
                <a:ea typeface="Times New Roman" panose="02020603050405020304" pitchFamily="18" charset="0"/>
                <a:cs typeface="Arial" panose="020B0604020202020204" pitchFamily="34" charset="0"/>
              </a:rPr>
              <a:t>mindset</a:t>
            </a:r>
            <a:r>
              <a:rPr lang="da-DK" sz="1600" dirty="0">
                <a:latin typeface="Arial" panose="020B0604020202020204" pitchFamily="34" charset="0"/>
                <a:ea typeface="Times New Roman" panose="02020603050405020304" pitchFamily="18" charset="0"/>
                <a:cs typeface="Arial" panose="020B0604020202020204" pitchFamily="34" charset="0"/>
              </a:rPr>
              <a:t> i sporten og et udviklende i skolen.</a:t>
            </a:r>
            <a:endParaRPr lang="da-DK" sz="1600" dirty="0">
              <a:latin typeface="Arial" panose="020B0604020202020204" pitchFamily="34" charset="0"/>
              <a:cs typeface="Arial" panose="020B0604020202020204" pitchFamily="34" charset="0"/>
            </a:endParaRPr>
          </a:p>
        </p:txBody>
      </p:sp>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0371" y="636650"/>
            <a:ext cx="7630216" cy="5850072"/>
          </a:xfrm>
          <a:prstGeom prst="rect">
            <a:avLst/>
          </a:prstGeom>
        </p:spPr>
      </p:pic>
    </p:spTree>
    <p:extLst>
      <p:ext uri="{BB962C8B-B14F-4D97-AF65-F5344CB8AC3E}">
        <p14:creationId xmlns:p14="http://schemas.microsoft.com/office/powerpoint/2010/main" val="38514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err="1" smtClean="0">
                <a:solidFill>
                  <a:srgbClr val="E7334B"/>
                </a:solidFill>
                <a:latin typeface="Arial Black" panose="020B0604020202020204" pitchFamily="34" charset="0"/>
                <a:cs typeface="Arial Black" panose="020B0604020202020204" pitchFamily="34" charset="0"/>
              </a:rPr>
              <a:t>Mindset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3" name="Rektangel 2"/>
          <p:cNvSpPr/>
          <p:nvPr/>
        </p:nvSpPr>
        <p:spPr>
          <a:xfrm>
            <a:off x="1097281" y="1863069"/>
            <a:ext cx="6479176" cy="4247317"/>
          </a:xfrm>
          <a:prstGeom prst="rect">
            <a:avLst/>
          </a:prstGeom>
        </p:spPr>
        <p:txBody>
          <a:bodyPr wrap="square">
            <a:spAutoFit/>
          </a:bodyPr>
          <a:lstStyle/>
          <a:p>
            <a:pPr>
              <a:lnSpc>
                <a:spcPct val="150000"/>
              </a:lnSpc>
            </a:pPr>
            <a:r>
              <a:rPr lang="da-DK" sz="1400" dirty="0">
                <a:latin typeface="Arial" panose="020B0604020202020204" pitchFamily="34" charset="0"/>
                <a:ea typeface="Times New Roman" panose="02020603050405020304" pitchFamily="18" charset="0"/>
                <a:cs typeface="Arial" panose="020B0604020202020204" pitchFamily="34" charset="0"/>
              </a:rPr>
              <a:t>Med et fastlåst </a:t>
            </a:r>
            <a:r>
              <a:rPr lang="da-DK" sz="1400" dirty="0" err="1">
                <a:latin typeface="Arial" panose="020B0604020202020204" pitchFamily="34" charset="0"/>
                <a:ea typeface="Times New Roman" panose="02020603050405020304" pitchFamily="18" charset="0"/>
                <a:cs typeface="Arial" panose="020B0604020202020204" pitchFamily="34" charset="0"/>
              </a:rPr>
              <a:t>mindset</a:t>
            </a:r>
            <a:r>
              <a:rPr lang="da-DK" sz="1400" dirty="0">
                <a:latin typeface="Arial" panose="020B0604020202020204" pitchFamily="34" charset="0"/>
                <a:ea typeface="Times New Roman" panose="02020603050405020304" pitchFamily="18" charset="0"/>
                <a:cs typeface="Arial" panose="020B0604020202020204" pitchFamily="34" charset="0"/>
              </a:rPr>
              <a:t> kan barnet tvivle på, om det nytter noget at gøre en ekstra indsats ”det ændre jo alligevel ikke noget”.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Det </a:t>
            </a:r>
            <a:r>
              <a:rPr lang="da-DK" sz="1400" dirty="0">
                <a:latin typeface="Arial" panose="020B0604020202020204" pitchFamily="34" charset="0"/>
                <a:ea typeface="Times New Roman" panose="02020603050405020304" pitchFamily="18" charset="0"/>
                <a:cs typeface="Arial" panose="020B0604020202020204" pitchFamily="34" charset="0"/>
              </a:rPr>
              <a:t>kan også være, at barnet tænker, at ”hvis jeg skal arbejde hårdt for noget, så er det fordi jeg ikke er god til det”. </a:t>
            </a:r>
            <a:endParaRPr lang="da-DK" sz="14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400" dirty="0" smtClean="0">
                <a:latin typeface="Arial" panose="020B0604020202020204" pitchFamily="34" charset="0"/>
                <a:ea typeface="Times New Roman" panose="02020603050405020304" pitchFamily="18" charset="0"/>
                <a:cs typeface="Arial" panose="020B0604020202020204" pitchFamily="34" charset="0"/>
              </a:rPr>
              <a:t>Et </a:t>
            </a:r>
            <a:r>
              <a:rPr lang="da-DK" sz="1400" dirty="0">
                <a:latin typeface="Arial" panose="020B0604020202020204" pitchFamily="34" charset="0"/>
                <a:ea typeface="Times New Roman" panose="02020603050405020304" pitchFamily="18" charset="0"/>
                <a:cs typeface="Arial" panose="020B0604020202020204" pitchFamily="34" charset="0"/>
              </a:rPr>
              <a:t>fastlåst </a:t>
            </a:r>
            <a:r>
              <a:rPr lang="da-DK" sz="1400" dirty="0" err="1">
                <a:latin typeface="Arial" panose="020B0604020202020204" pitchFamily="34" charset="0"/>
                <a:ea typeface="Times New Roman" panose="02020603050405020304" pitchFamily="18" charset="0"/>
                <a:cs typeface="Arial" panose="020B0604020202020204" pitchFamily="34" charset="0"/>
              </a:rPr>
              <a:t>mindset</a:t>
            </a:r>
            <a:r>
              <a:rPr lang="da-DK" sz="1400" dirty="0">
                <a:latin typeface="Arial" panose="020B0604020202020204" pitchFamily="34" charset="0"/>
                <a:ea typeface="Times New Roman" panose="02020603050405020304" pitchFamily="18" charset="0"/>
                <a:cs typeface="Arial" panose="020B0604020202020204" pitchFamily="34" charset="0"/>
              </a:rPr>
              <a:t> kan være årsag til, at barnet ikke udvikler sig</a:t>
            </a:r>
            <a:r>
              <a:rPr lang="da-DK" sz="14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Med et </a:t>
            </a:r>
            <a:r>
              <a:rPr lang="da-DK" sz="1400" dirty="0">
                <a:latin typeface="Arial" panose="020B0604020202020204" pitchFamily="34" charset="0"/>
                <a:cs typeface="Arial" panose="020B0604020202020204" pitchFamily="34" charset="0"/>
              </a:rPr>
              <a:t>udviklende </a:t>
            </a:r>
            <a:r>
              <a:rPr lang="da-DK" sz="1400" dirty="0" err="1" smtClean="0">
                <a:latin typeface="Arial" panose="020B0604020202020204" pitchFamily="34" charset="0"/>
                <a:cs typeface="Arial" panose="020B0604020202020204" pitchFamily="34" charset="0"/>
              </a:rPr>
              <a:t>mindset</a:t>
            </a:r>
            <a:r>
              <a:rPr lang="da-DK" sz="1400" dirty="0" smtClean="0">
                <a:latin typeface="Arial" panose="020B0604020202020204" pitchFamily="34" charset="0"/>
                <a:cs typeface="Arial" panose="020B0604020202020204" pitchFamily="34" charset="0"/>
              </a:rPr>
              <a:t> vil </a:t>
            </a:r>
            <a:r>
              <a:rPr lang="da-DK" sz="1400" dirty="0">
                <a:latin typeface="Arial" panose="020B0604020202020204" pitchFamily="34" charset="0"/>
                <a:cs typeface="Arial" panose="020B0604020202020204" pitchFamily="34" charset="0"/>
              </a:rPr>
              <a:t>barnet se udfordringer som en mulighed for at udvikle sig og blive bedre ”med den rette hjælp, tid og strategi kan jeg lære det meste</a:t>
            </a:r>
            <a:r>
              <a:rPr lang="da-DK" sz="1400" dirty="0" smtClean="0">
                <a:latin typeface="Arial" panose="020B0604020202020204" pitchFamily="34" charset="0"/>
                <a:cs typeface="Arial" panose="020B0604020202020204" pitchFamily="34" charset="0"/>
              </a:rPr>
              <a:t>”.</a:t>
            </a:r>
          </a:p>
          <a:p>
            <a:pPr>
              <a:lnSpc>
                <a:spcPct val="150000"/>
              </a:lnSpc>
            </a:pPr>
            <a:r>
              <a:rPr lang="da-DK" sz="1400" dirty="0" smtClean="0">
                <a:latin typeface="Arial" panose="020B0604020202020204" pitchFamily="34" charset="0"/>
                <a:cs typeface="Arial" panose="020B0604020202020204" pitchFamily="34" charset="0"/>
              </a:rPr>
              <a:t>I </a:t>
            </a:r>
            <a:r>
              <a:rPr lang="da-DK" sz="1400" dirty="0">
                <a:latin typeface="Arial" panose="020B0604020202020204" pitchFamily="34" charset="0"/>
                <a:cs typeface="Arial" panose="020B0604020202020204" pitchFamily="34" charset="0"/>
              </a:rPr>
              <a:t>den læringsproces anses fejl og feedback som uundgåelige elementer.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En </a:t>
            </a:r>
            <a:r>
              <a:rPr lang="da-DK" sz="1400" dirty="0">
                <a:latin typeface="Arial" panose="020B0604020202020204" pitchFamily="34" charset="0"/>
                <a:cs typeface="Arial" panose="020B0604020202020204" pitchFamily="34" charset="0"/>
              </a:rPr>
              <a:t>metafor kan være Pippi-strategi ”det har jeg aldrig prøvet før, så det klarer jeg helt sikkert”.</a:t>
            </a:r>
          </a:p>
          <a:p>
            <a:endParaRPr lang="da-DK" dirty="0"/>
          </a:p>
        </p:txBody>
      </p:sp>
      <p:sp>
        <p:nvSpPr>
          <p:cNvPr id="10" name="Heksagon 9"/>
          <p:cNvSpPr/>
          <p:nvPr/>
        </p:nvSpPr>
        <p:spPr>
          <a:xfrm>
            <a:off x="8082826" y="2325206"/>
            <a:ext cx="2578813" cy="2202266"/>
          </a:xfrm>
          <a:prstGeom prst="hex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8355090" y="2565041"/>
            <a:ext cx="2034283" cy="2031325"/>
          </a:xfrm>
          <a:prstGeom prst="rect">
            <a:avLst/>
          </a:prstGeom>
          <a:noFill/>
        </p:spPr>
        <p:txBody>
          <a:bodyPr wrap="square" rtlCol="0">
            <a:spAutoFit/>
          </a:bodyPr>
          <a:lstStyle/>
          <a:p>
            <a:pPr algn="ctr"/>
            <a:r>
              <a:rPr lang="da-DK" sz="1200" dirty="0">
                <a:latin typeface="Arial" panose="020B0604020202020204" pitchFamily="34" charset="0"/>
                <a:cs typeface="Arial" panose="020B0604020202020204" pitchFamily="34" charset="0"/>
              </a:rPr>
              <a:t>Dit barns </a:t>
            </a:r>
            <a:r>
              <a:rPr lang="da-DK" sz="1200" dirty="0" err="1">
                <a:latin typeface="Arial" panose="020B0604020202020204" pitchFamily="34" charset="0"/>
                <a:cs typeface="Arial" panose="020B0604020202020204" pitchFamily="34" charset="0"/>
              </a:rPr>
              <a:t>mindset</a:t>
            </a:r>
            <a:r>
              <a:rPr lang="da-DK" sz="1200" dirty="0">
                <a:latin typeface="Arial" panose="020B0604020202020204" pitchFamily="34" charset="0"/>
                <a:cs typeface="Arial" panose="020B0604020202020204" pitchFamily="34" charset="0"/>
              </a:rPr>
              <a:t> kan ændres (over en periode på 6-9 uger), hvis der f.eks. arbejdes systematisk med procesmål som f.eks. at dit barn tør tage imod svære udfordringer og tør at modtage konstruktiv feedback. </a:t>
            </a:r>
          </a:p>
          <a:p>
            <a:endParaRPr lang="da-DK" dirty="0"/>
          </a:p>
        </p:txBody>
      </p:sp>
    </p:spTree>
    <p:extLst>
      <p:ext uri="{BB962C8B-B14F-4D97-AF65-F5344CB8AC3E}">
        <p14:creationId xmlns:p14="http://schemas.microsoft.com/office/powerpoint/2010/main" val="223536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42108" y="627140"/>
            <a:ext cx="10742506" cy="707886"/>
          </a:xfrm>
          <a:prstGeom prst="rect">
            <a:avLst/>
          </a:prstGeom>
          <a:noFill/>
        </p:spPr>
        <p:txBody>
          <a:bodyPr wrap="square" lIns="108000" rtlCol="0">
            <a:spAutoFit/>
          </a:bodyPr>
          <a:lstStyle/>
          <a:p>
            <a:r>
              <a:rPr lang="da-DK" sz="4000" b="1" spc="300" dirty="0" err="1" smtClean="0">
                <a:solidFill>
                  <a:srgbClr val="E7334B"/>
                </a:solidFill>
                <a:latin typeface="Arial Black" panose="020B0604020202020204" pitchFamily="34" charset="0"/>
                <a:cs typeface="Arial Black" panose="020B0604020202020204" pitchFamily="34" charset="0"/>
              </a:rPr>
              <a:t>Mindset</a:t>
            </a:r>
            <a:endParaRPr lang="da-DK" sz="4000" b="1" spc="300" dirty="0">
              <a:solidFill>
                <a:srgbClr val="E7334B"/>
              </a:solidFill>
              <a:latin typeface="Arial Black" panose="020B0604020202020204" pitchFamily="34" charset="0"/>
              <a:cs typeface="Arial Black" panose="020B0604020202020204" pitchFamily="34" charset="0"/>
            </a:endParaRPr>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608" y="1072910"/>
            <a:ext cx="9904288" cy="5399374"/>
          </a:xfrm>
          <a:prstGeom prst="rect">
            <a:avLst/>
          </a:prstGeom>
        </p:spPr>
      </p:pic>
    </p:spTree>
    <p:extLst>
      <p:ext uri="{BB962C8B-B14F-4D97-AF65-F5344CB8AC3E}">
        <p14:creationId xmlns:p14="http://schemas.microsoft.com/office/powerpoint/2010/main" val="2426146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1</a:t>
            </a:r>
          </a:p>
        </p:txBody>
      </p:sp>
      <p:sp>
        <p:nvSpPr>
          <p:cNvPr id="2" name="Rektangel 1"/>
          <p:cNvSpPr/>
          <p:nvPr/>
        </p:nvSpPr>
        <p:spPr>
          <a:xfrm>
            <a:off x="1008992" y="1803058"/>
            <a:ext cx="2957366" cy="3323987"/>
          </a:xfrm>
          <a:prstGeom prst="rect">
            <a:avLst/>
          </a:prstGeom>
        </p:spPr>
        <p:txBody>
          <a:bodyPr wrap="square">
            <a:spAutoFit/>
          </a:bodyPr>
          <a:lstStyle/>
          <a:p>
            <a:pPr>
              <a:lnSpc>
                <a:spcPct val="150000"/>
              </a:lnSpc>
            </a:pPr>
            <a:r>
              <a:rPr lang="da-DK" sz="1400" b="1" dirty="0">
                <a:latin typeface="Arial" panose="020B0604020202020204" pitchFamily="34" charset="0"/>
                <a:cs typeface="Arial" panose="020B0604020202020204" pitchFamily="34" charset="0"/>
              </a:rPr>
              <a:t>Få bevidsthed om dit </a:t>
            </a:r>
            <a:r>
              <a:rPr lang="da-DK" sz="1400" b="1" dirty="0" err="1" smtClean="0">
                <a:latin typeface="Arial" panose="020B0604020202020204" pitchFamily="34" charset="0"/>
                <a:cs typeface="Arial" panose="020B0604020202020204" pitchFamily="34" charset="0"/>
              </a:rPr>
              <a:t>mindset</a:t>
            </a:r>
            <a:endParaRPr lang="da-DK" sz="1400" b="1" dirty="0" smtClean="0">
              <a:latin typeface="Arial" panose="020B0604020202020204" pitchFamily="34" charset="0"/>
              <a:cs typeface="Arial" panose="020B0604020202020204" pitchFamily="34" charset="0"/>
            </a:endParaRPr>
          </a:p>
          <a:p>
            <a:pPr>
              <a:lnSpc>
                <a:spcPct val="150000"/>
              </a:lnSpc>
            </a:pPr>
            <a:endParaRPr lang="da-DK" sz="1400" dirty="0">
              <a:latin typeface="Arial" panose="020B0604020202020204" pitchFamily="34" charset="0"/>
              <a:cs typeface="Arial" panose="020B0604020202020204" pitchFamily="34" charset="0"/>
            </a:endParaRPr>
          </a:p>
          <a:p>
            <a:pPr>
              <a:lnSpc>
                <a:spcPct val="150000"/>
              </a:lnSpc>
            </a:pPr>
            <a:r>
              <a:rPr lang="da-DK" sz="1400" b="1" dirty="0">
                <a:latin typeface="Arial" panose="020B0604020202020204" pitchFamily="34" charset="0"/>
                <a:cs typeface="Arial" panose="020B0604020202020204" pitchFamily="34" charset="0"/>
              </a:rPr>
              <a:t>Formål: </a:t>
            </a:r>
            <a:endParaRPr lang="da-DK" sz="1400" b="1" dirty="0" smtClean="0">
              <a:latin typeface="Arial" panose="020B0604020202020204" pitchFamily="34" charset="0"/>
              <a:cs typeface="Arial" panose="020B0604020202020204" pitchFamily="34" charset="0"/>
            </a:endParaRPr>
          </a:p>
          <a:p>
            <a:pPr>
              <a:lnSpc>
                <a:spcPct val="150000"/>
              </a:lnSpc>
            </a:pPr>
            <a:r>
              <a:rPr lang="da-DK" sz="1400" dirty="0" smtClean="0">
                <a:latin typeface="Arial" panose="020B0604020202020204" pitchFamily="34" charset="0"/>
                <a:cs typeface="Arial" panose="020B0604020202020204" pitchFamily="34" charset="0"/>
              </a:rPr>
              <a:t>At du </a:t>
            </a:r>
            <a:r>
              <a:rPr lang="da-DK" sz="1400" dirty="0">
                <a:latin typeface="Arial" panose="020B0604020202020204" pitchFamily="34" charset="0"/>
                <a:cs typeface="Arial" panose="020B0604020202020204" pitchFamily="34" charset="0"/>
              </a:rPr>
              <a:t>bliver </a:t>
            </a:r>
            <a:r>
              <a:rPr lang="da-DK" sz="1400" dirty="0" smtClean="0">
                <a:latin typeface="Arial" panose="020B0604020202020204" pitchFamily="34" charset="0"/>
                <a:cs typeface="Arial" panose="020B0604020202020204" pitchFamily="34" charset="0"/>
              </a:rPr>
              <a:t>bevidst om</a:t>
            </a:r>
            <a:r>
              <a:rPr lang="da-DK" sz="1400" dirty="0">
                <a:latin typeface="Arial" panose="020B0604020202020204" pitchFamily="34" charset="0"/>
                <a:cs typeface="Arial" panose="020B0604020202020204" pitchFamily="34" charset="0"/>
              </a:rPr>
              <a:t>, hvorvidt </a:t>
            </a:r>
            <a:r>
              <a:rPr lang="da-DK" sz="1400" dirty="0" smtClean="0">
                <a:latin typeface="Arial" panose="020B0604020202020204" pitchFamily="34" charset="0"/>
                <a:cs typeface="Arial" panose="020B0604020202020204" pitchFamily="34" charset="0"/>
              </a:rPr>
              <a:t>du </a:t>
            </a:r>
            <a:r>
              <a:rPr lang="da-DK" sz="1400" dirty="0">
                <a:latin typeface="Arial" panose="020B0604020202020204" pitchFamily="34" charset="0"/>
                <a:cs typeface="Arial" panose="020B0604020202020204" pitchFamily="34" charset="0"/>
              </a:rPr>
              <a:t>har et overvejende fastlåst eller udviklende </a:t>
            </a:r>
            <a:r>
              <a:rPr lang="da-DK" sz="1400" dirty="0" err="1">
                <a:latin typeface="Arial" panose="020B0604020202020204" pitchFamily="34" charset="0"/>
                <a:cs typeface="Arial" panose="020B0604020202020204" pitchFamily="34" charset="0"/>
              </a:rPr>
              <a:t>mindset</a:t>
            </a:r>
            <a:r>
              <a:rPr lang="da-DK" sz="1400" dirty="0" smtClean="0">
                <a:latin typeface="Arial" panose="020B0604020202020204" pitchFamily="34" charset="0"/>
                <a:cs typeface="Arial" panose="020B0604020202020204" pitchFamily="34" charset="0"/>
              </a:rPr>
              <a:t>.</a:t>
            </a:r>
          </a:p>
          <a:p>
            <a:pPr>
              <a:lnSpc>
                <a:spcPct val="150000"/>
              </a:lnSpc>
            </a:pPr>
            <a:r>
              <a:rPr lang="da-DK" sz="1400" dirty="0" smtClean="0">
                <a:latin typeface="Arial" panose="020B0604020202020204" pitchFamily="34" charset="0"/>
                <a:cs typeface="Arial" panose="020B0604020202020204" pitchFamily="34" charset="0"/>
              </a:rPr>
              <a:t> </a:t>
            </a:r>
            <a:endParaRPr lang="da-DK" sz="1400" dirty="0">
              <a:latin typeface="Arial" panose="020B0604020202020204" pitchFamily="34" charset="0"/>
              <a:cs typeface="Arial" panose="020B0604020202020204" pitchFamily="34" charset="0"/>
            </a:endParaRPr>
          </a:p>
          <a:p>
            <a:pPr>
              <a:lnSpc>
                <a:spcPct val="150000"/>
              </a:lnSpc>
            </a:pPr>
            <a:r>
              <a:rPr lang="da-DK" sz="1400" b="1" dirty="0">
                <a:latin typeface="Arial" panose="020B0604020202020204" pitchFamily="34" charset="0"/>
                <a:cs typeface="Arial" panose="020B0604020202020204" pitchFamily="34" charset="0"/>
              </a:rPr>
              <a:t>Ramme: </a:t>
            </a:r>
            <a:r>
              <a:rPr lang="da-DK" sz="1400" dirty="0">
                <a:latin typeface="Arial" panose="020B0604020202020204" pitchFamily="34" charset="0"/>
                <a:cs typeface="Arial" panose="020B0604020202020204" pitchFamily="34" charset="0"/>
              </a:rPr>
              <a:t>15 min. </a:t>
            </a:r>
            <a:br>
              <a:rPr lang="da-DK" sz="1400" dirty="0">
                <a:latin typeface="Arial" panose="020B0604020202020204" pitchFamily="34" charset="0"/>
                <a:cs typeface="Arial" panose="020B0604020202020204" pitchFamily="34" charset="0"/>
              </a:rPr>
            </a:br>
            <a:r>
              <a:rPr lang="da-DK" sz="1400" dirty="0" smtClean="0">
                <a:latin typeface="Arial" panose="020B0604020202020204" pitchFamily="34" charset="0"/>
                <a:cs typeface="Arial" panose="020B0604020202020204" pitchFamily="34" charset="0"/>
              </a:rPr>
              <a:t>1) Udfyld </a:t>
            </a:r>
            <a:r>
              <a:rPr lang="da-DK" sz="1400" dirty="0" err="1" smtClean="0">
                <a:latin typeface="Arial" panose="020B0604020202020204" pitchFamily="34" charset="0"/>
                <a:cs typeface="Arial" panose="020B0604020202020204" pitchFamily="34" charset="0"/>
              </a:rPr>
              <a:t>mindset</a:t>
            </a:r>
            <a:r>
              <a:rPr lang="da-DK" sz="1400" dirty="0" smtClean="0">
                <a:latin typeface="Arial" panose="020B0604020202020204" pitchFamily="34" charset="0"/>
                <a:cs typeface="Arial" panose="020B0604020202020204" pitchFamily="34" charset="0"/>
              </a:rPr>
              <a:t>-spørgeskemaet. </a:t>
            </a:r>
          </a:p>
          <a:p>
            <a:pPr>
              <a:lnSpc>
                <a:spcPct val="150000"/>
              </a:lnSpc>
            </a:pPr>
            <a:endParaRPr lang="da-DK" sz="1400" dirty="0">
              <a:latin typeface="Arial" panose="020B0604020202020204" pitchFamily="34" charset="0"/>
              <a:cs typeface="Arial" panose="020B0604020202020204" pitchFamily="34" charset="0"/>
            </a:endParaRPr>
          </a:p>
        </p:txBody>
      </p:sp>
      <p:pic>
        <p:nvPicPr>
          <p:cNvPr id="4" name="Billede 3"/>
          <p:cNvPicPr>
            <a:picLocks noChangeAspect="1"/>
          </p:cNvPicPr>
          <p:nvPr/>
        </p:nvPicPr>
        <p:blipFill>
          <a:blip r:embed="rId4"/>
          <a:stretch>
            <a:fillRect/>
          </a:stretch>
        </p:blipFill>
        <p:spPr>
          <a:xfrm>
            <a:off x="5473337" y="372296"/>
            <a:ext cx="5960473" cy="5968357"/>
          </a:xfrm>
          <a:prstGeom prst="rect">
            <a:avLst/>
          </a:prstGeom>
        </p:spPr>
      </p:pic>
    </p:spTree>
    <p:extLst>
      <p:ext uri="{BB962C8B-B14F-4D97-AF65-F5344CB8AC3E}">
        <p14:creationId xmlns:p14="http://schemas.microsoft.com/office/powerpoint/2010/main" val="129450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Powerpoint skabelon.pptx  -  Skrivebeskyttet" id="{9F65EABE-AD78-4E10-9173-380B8BE5C4DD}" vid="{B2E418C7-1F34-46C7-B3EC-E7A548948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3F81804712514682CCE7452CD89431" ma:contentTypeVersion="18" ma:contentTypeDescription="Opret et nyt dokument." ma:contentTypeScope="" ma:versionID="8dd473efd686f220ed1331555cc722ae">
  <xsd:schema xmlns:xsd="http://www.w3.org/2001/XMLSchema" xmlns:xs="http://www.w3.org/2001/XMLSchema" xmlns:p="http://schemas.microsoft.com/office/2006/metadata/properties" xmlns:ns2="20741a84-6104-4cdc-8c70-eca0c2de1303" xmlns:ns3="30fd8fb3-0b55-40c5-8c15-3a3ad201fdd3" targetNamespace="http://schemas.microsoft.com/office/2006/metadata/properties" ma:root="true" ma:fieldsID="4c65d4a3ca1283531a114c3fb5def228" ns2:_="" ns3:_="">
    <xsd:import namespace="20741a84-6104-4cdc-8c70-eca0c2de1303"/>
    <xsd:import namespace="30fd8fb3-0b55-40c5-8c15-3a3ad201f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1a84-6104-4cdc-8c70-eca0c2de1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ed20f0dd-e1f0-4e77-8298-b8f9fd3871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fd8fb3-0b55-40c5-8c15-3a3ad201fdd3"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797c4700-08ce-440f-b646-854beea9609e}" ma:internalName="TaxCatchAll" ma:showField="CatchAllData" ma:web="30fd8fb3-0b55-40c5-8c15-3a3ad201f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0fd8fb3-0b55-40c5-8c15-3a3ad201fdd3" xsi:nil="true"/>
    <lcf76f155ced4ddcb4097134ff3c332f xmlns="20741a84-6104-4cdc-8c70-eca0c2de1303">
      <Terms xmlns="http://schemas.microsoft.com/office/infopath/2007/PartnerControls"/>
    </lcf76f155ced4ddcb4097134ff3c332f>
    <SharedWithUsers xmlns="30fd8fb3-0b55-40c5-8c15-3a3ad201fdd3">
      <UserInfo>
        <DisplayName>Bjarne Henriksen</DisplayName>
        <AccountId>511</AccountId>
        <AccountType/>
      </UserInfo>
    </SharedWithUsers>
  </documentManagement>
</p:properties>
</file>

<file path=customXml/itemProps1.xml><?xml version="1.0" encoding="utf-8"?>
<ds:datastoreItem xmlns:ds="http://schemas.openxmlformats.org/officeDocument/2006/customXml" ds:itemID="{761673C1-6FD5-4BF2-A4B5-47FF69A5F2A0}"/>
</file>

<file path=customXml/itemProps2.xml><?xml version="1.0" encoding="utf-8"?>
<ds:datastoreItem xmlns:ds="http://schemas.openxmlformats.org/officeDocument/2006/customXml" ds:itemID="{93A8E6CE-32DC-4443-886E-D1C151977CE4}">
  <ds:schemaRefs>
    <ds:schemaRef ds:uri="http://schemas.microsoft.com/sharepoint/v3/contenttype/forms"/>
  </ds:schemaRefs>
</ds:datastoreItem>
</file>

<file path=customXml/itemProps3.xml><?xml version="1.0" encoding="utf-8"?>
<ds:datastoreItem xmlns:ds="http://schemas.openxmlformats.org/officeDocument/2006/customXml" ds:itemID="{BA77AE41-9A36-4903-BF1A-82717B13BD99}">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20741a84-6104-4cdc-8c70-eca0c2de1303"/>
    <ds:schemaRef ds:uri="http://purl.org/dc/dcmitype/"/>
    <ds:schemaRef ds:uri="http://schemas.microsoft.com/office/infopath/2007/PartnerControls"/>
    <ds:schemaRef ds:uri="http://purl.org/dc/elements/1.1/"/>
    <ds:schemaRef ds:uri="30fd8fb3-0b55-40c5-8c15-3a3ad201fdd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TD Powerpoint skabelon</Template>
  <TotalTime>1302</TotalTime>
  <Words>1384</Words>
  <Application>Microsoft Office PowerPoint</Application>
  <PresentationFormat>Widescreen</PresentationFormat>
  <Paragraphs>115</Paragraphs>
  <Slides>16</Slides>
  <Notes>16</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16</vt:i4>
      </vt:variant>
    </vt:vector>
  </HeadingPairs>
  <TitlesOfParts>
    <vt:vector size="23" baseType="lpstr">
      <vt:lpstr>Arial</vt:lpstr>
      <vt:lpstr>Arial Black</vt:lpstr>
      <vt:lpstr>Calibri</vt:lpstr>
      <vt:lpstr>Calibri Light</vt:lpstr>
      <vt:lpstr>Symbol</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Team 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Teller</dc:creator>
  <cp:lastModifiedBy>Mia Duedal</cp:lastModifiedBy>
  <cp:revision>73</cp:revision>
  <dcterms:created xsi:type="dcterms:W3CDTF">2024-06-04T06:36:41Z</dcterms:created>
  <dcterms:modified xsi:type="dcterms:W3CDTF">2024-10-04T11:07:29Z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0x010100473F81804712514682CCE7452CD89431</vt:lpwstr>
  </property>
  <property fmtid="{D5CDD505-2E9C-101B-9397-08002B2CF9AE}" pid="3" name="Order">
    <vt:lpwstr>339400.000000000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