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95" r:id="rId5"/>
    <p:sldId id="399" r:id="rId6"/>
    <p:sldId id="436" r:id="rId7"/>
    <p:sldId id="404" r:id="rId8"/>
    <p:sldId id="421" r:id="rId9"/>
    <p:sldId id="442" r:id="rId10"/>
    <p:sldId id="441" r:id="rId11"/>
    <p:sldId id="443" r:id="rId12"/>
    <p:sldId id="444" r:id="rId13"/>
    <p:sldId id="413" r:id="rId14"/>
    <p:sldId id="440" r:id="rId15"/>
    <p:sldId id="416" r:id="rId16"/>
    <p:sldId id="417" r:id="rId17"/>
    <p:sldId id="418" r:id="rId18"/>
    <p:sldId id="419" r:id="rId19"/>
    <p:sldId id="420" r:id="rId20"/>
    <p:sldId id="258"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399"/>
            <p14:sldId id="436"/>
            <p14:sldId id="404"/>
            <p14:sldId id="421"/>
            <p14:sldId id="442"/>
            <p14:sldId id="441"/>
            <p14:sldId id="443"/>
            <p14:sldId id="444"/>
            <p14:sldId id="413"/>
            <p14:sldId id="440"/>
            <p14:sldId id="416"/>
            <p14:sldId id="417"/>
            <p14:sldId id="418"/>
            <p14:sldId id="419"/>
            <p14:sldId id="420"/>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4B"/>
    <a:srgbClr val="D52F48"/>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16" autoAdjust="0"/>
  </p:normalViewPr>
  <p:slideViewPr>
    <p:cSldViewPr snapToGrid="0">
      <p:cViewPr varScale="1">
        <p:scale>
          <a:sx n="93" d="100"/>
          <a:sy n="93"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04-10-2024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10</a:t>
            </a:fld>
            <a:endParaRPr lang="da-DK"/>
          </a:p>
        </p:txBody>
      </p:sp>
    </p:spTree>
    <p:extLst>
      <p:ext uri="{BB962C8B-B14F-4D97-AF65-F5344CB8AC3E}">
        <p14:creationId xmlns:p14="http://schemas.microsoft.com/office/powerpoint/2010/main" val="152780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11</a:t>
            </a:fld>
            <a:endParaRPr lang="da-DK"/>
          </a:p>
        </p:txBody>
      </p:sp>
    </p:spTree>
    <p:extLst>
      <p:ext uri="{BB962C8B-B14F-4D97-AF65-F5344CB8AC3E}">
        <p14:creationId xmlns:p14="http://schemas.microsoft.com/office/powerpoint/2010/main" val="290683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12</a:t>
            </a:fld>
            <a:endParaRPr lang="da-DK"/>
          </a:p>
        </p:txBody>
      </p:sp>
    </p:spTree>
    <p:extLst>
      <p:ext uri="{BB962C8B-B14F-4D97-AF65-F5344CB8AC3E}">
        <p14:creationId xmlns:p14="http://schemas.microsoft.com/office/powerpoint/2010/main" val="355330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13</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14</a:t>
            </a:fld>
            <a:endParaRPr lang="da-DK"/>
          </a:p>
        </p:txBody>
      </p:sp>
    </p:spTree>
    <p:extLst>
      <p:ext uri="{BB962C8B-B14F-4D97-AF65-F5344CB8AC3E}">
        <p14:creationId xmlns:p14="http://schemas.microsoft.com/office/powerpoint/2010/main" val="257839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15</a:t>
            </a:fld>
            <a:endParaRPr lang="da-DK"/>
          </a:p>
        </p:txBody>
      </p:sp>
    </p:spTree>
    <p:extLst>
      <p:ext uri="{BB962C8B-B14F-4D97-AF65-F5344CB8AC3E}">
        <p14:creationId xmlns:p14="http://schemas.microsoft.com/office/powerpoint/2010/main" val="927479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16</a:t>
            </a:fld>
            <a:endParaRPr lang="da-DK"/>
          </a:p>
        </p:txBody>
      </p:sp>
    </p:spTree>
    <p:extLst>
      <p:ext uri="{BB962C8B-B14F-4D97-AF65-F5344CB8AC3E}">
        <p14:creationId xmlns:p14="http://schemas.microsoft.com/office/powerpoint/2010/main" val="119866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127943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276772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9304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273901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41330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66194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9</a:t>
            </a:fld>
            <a:endParaRPr lang="da-DK"/>
          </a:p>
        </p:txBody>
      </p:sp>
    </p:spTree>
    <p:extLst>
      <p:ext uri="{BB962C8B-B14F-4D97-AF65-F5344CB8AC3E}">
        <p14:creationId xmlns:p14="http://schemas.microsoft.com/office/powerpoint/2010/main" val="143687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570596" y="2715175"/>
            <a:ext cx="11905674" cy="2185214"/>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Feedback</a:t>
            </a:r>
          </a:p>
          <a:p>
            <a:pPr marR="0" lvl="0" indent="0" fontAlgn="auto">
              <a:lnSpc>
                <a:spcPct val="100000"/>
              </a:lnSpc>
              <a:spcBef>
                <a:spcPts val="0"/>
              </a:spcBef>
              <a:spcAft>
                <a:spcPts val="0"/>
              </a:spcAft>
              <a:buClrTx/>
              <a:buSzTx/>
              <a:buFontTx/>
              <a:buNone/>
              <a:tabLst/>
              <a:defRPr/>
            </a:pP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625278" y="814070"/>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08546" y="529051"/>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577917" y="1398110"/>
            <a:ext cx="11483454" cy="5124480"/>
          </a:xfrm>
          <a:prstGeom prst="rect">
            <a:avLst/>
          </a:prstGeom>
        </p:spPr>
        <p:txBody>
          <a:bodyPr wrap="square">
            <a:spAutoFit/>
          </a:bodyPr>
          <a:lstStyle/>
          <a:p>
            <a:pPr>
              <a:lnSpc>
                <a:spcPct val="150000"/>
              </a:lnSpc>
            </a:pPr>
            <a:r>
              <a:rPr lang="da-DK" sz="1200" b="1" dirty="0" smtClean="0">
                <a:latin typeface="Arial" panose="020B0604020202020204" pitchFamily="34" charset="0"/>
                <a:cs typeface="Arial" panose="020B0604020202020204" pitchFamily="34" charset="0"/>
              </a:rPr>
              <a:t>Træne feedback</a:t>
            </a:r>
          </a:p>
          <a:p>
            <a:pPr>
              <a:lnSpc>
                <a:spcPct val="150000"/>
              </a:lnSpc>
            </a:pPr>
            <a:endParaRPr lang="da-DK" sz="1200" b="1" dirty="0" smtClean="0">
              <a:latin typeface="Arial" panose="020B0604020202020204" pitchFamily="34" charset="0"/>
              <a:cs typeface="Arial" panose="020B0604020202020204" pitchFamily="34" charset="0"/>
            </a:endParaRPr>
          </a:p>
          <a:p>
            <a:pPr>
              <a:lnSpc>
                <a:spcPct val="150000"/>
              </a:lnSpc>
            </a:pPr>
            <a:r>
              <a:rPr lang="da-DK" sz="1200" b="1" dirty="0" smtClean="0">
                <a:latin typeface="Arial" panose="020B0604020202020204" pitchFamily="34" charset="0"/>
                <a:cs typeface="Arial" panose="020B0604020202020204" pitchFamily="34" charset="0"/>
              </a:rPr>
              <a:t>Formål</a:t>
            </a:r>
            <a:r>
              <a:rPr lang="da-DK" sz="1200" b="1" dirty="0">
                <a:latin typeface="Arial" panose="020B0604020202020204" pitchFamily="34" charset="0"/>
                <a:cs typeface="Arial" panose="020B0604020202020204" pitchFamily="34" charset="0"/>
              </a:rPr>
              <a:t>: </a:t>
            </a:r>
            <a:r>
              <a:rPr lang="da-DK" sz="1200" dirty="0">
                <a:latin typeface="Arial" panose="020B0604020202020204" pitchFamily="34" charset="0"/>
                <a:cs typeface="Arial" panose="020B0604020202020204" pitchFamily="34" charset="0"/>
              </a:rPr>
              <a:t>At </a:t>
            </a:r>
            <a:r>
              <a:rPr lang="da-DK" sz="1200" dirty="0" smtClean="0">
                <a:latin typeface="Arial" panose="020B0604020202020204" pitchFamily="34" charset="0"/>
                <a:cs typeface="Arial" panose="020B0604020202020204" pitchFamily="34" charset="0"/>
              </a:rPr>
              <a:t>du får </a:t>
            </a:r>
            <a:r>
              <a:rPr lang="da-DK" sz="1200" dirty="0">
                <a:latin typeface="Arial" panose="020B0604020202020204" pitchFamily="34" charset="0"/>
                <a:cs typeface="Arial" panose="020B0604020202020204" pitchFamily="34" charset="0"/>
              </a:rPr>
              <a:t>mulighed for at afprøve de tre feedbackformer</a:t>
            </a:r>
            <a:r>
              <a:rPr lang="da-DK" sz="1200" dirty="0" smtClean="0">
                <a:latin typeface="Arial" panose="020B0604020202020204" pitchFamily="34" charset="0"/>
                <a:cs typeface="Arial" panose="020B0604020202020204" pitchFamily="34" charset="0"/>
              </a:rPr>
              <a:t>.</a:t>
            </a:r>
          </a:p>
          <a:p>
            <a:pPr>
              <a:lnSpc>
                <a:spcPct val="150000"/>
              </a:lnSpc>
            </a:pPr>
            <a:endParaRPr lang="da-DK" sz="1200" dirty="0">
              <a:latin typeface="Arial" panose="020B0604020202020204" pitchFamily="34" charset="0"/>
              <a:cs typeface="Arial" panose="020B0604020202020204" pitchFamily="34" charset="0"/>
            </a:endParaRPr>
          </a:p>
          <a:p>
            <a:pPr>
              <a:lnSpc>
                <a:spcPct val="150000"/>
              </a:lnSpc>
            </a:pPr>
            <a:r>
              <a:rPr lang="da-DK" sz="1200" b="1" dirty="0">
                <a:latin typeface="Arial" panose="020B0604020202020204" pitchFamily="34" charset="0"/>
                <a:cs typeface="Arial" panose="020B0604020202020204" pitchFamily="34" charset="0"/>
              </a:rPr>
              <a:t>Ramme: </a:t>
            </a:r>
            <a:r>
              <a:rPr lang="da-DK" sz="1200" dirty="0">
                <a:latin typeface="Arial" panose="020B0604020202020204" pitchFamily="34" charset="0"/>
                <a:cs typeface="Arial" panose="020B0604020202020204" pitchFamily="34" charset="0"/>
              </a:rPr>
              <a:t>20 min. </a:t>
            </a:r>
            <a:br>
              <a:rPr lang="da-DK" sz="1200" dirty="0">
                <a:latin typeface="Arial" panose="020B0604020202020204" pitchFamily="34" charset="0"/>
                <a:cs typeface="Arial" panose="020B0604020202020204" pitchFamily="34" charset="0"/>
              </a:rPr>
            </a:br>
            <a:r>
              <a:rPr lang="da-DK" sz="1200" dirty="0" smtClean="0">
                <a:latin typeface="Arial" panose="020B0604020202020204" pitchFamily="34" charset="0"/>
                <a:cs typeface="Arial" panose="020B0604020202020204" pitchFamily="34" charset="0"/>
              </a:rPr>
              <a:t>Gå </a:t>
            </a:r>
            <a:r>
              <a:rPr lang="da-DK" sz="1200" dirty="0">
                <a:latin typeface="Arial" panose="020B0604020202020204" pitchFamily="34" charset="0"/>
                <a:cs typeface="Arial" panose="020B0604020202020204" pitchFamily="34" charset="0"/>
              </a:rPr>
              <a:t>sammen to og to. Den ene står med ryggen til den anden og skal kaste en fjerbold bagover. Den anden former et mål med sine hænder og skal stå stille under øvelsen. </a:t>
            </a:r>
            <a:br>
              <a:rPr lang="da-DK" sz="1200" dirty="0">
                <a:latin typeface="Arial" panose="020B0604020202020204" pitchFamily="34" charset="0"/>
                <a:cs typeface="Arial" panose="020B0604020202020204" pitchFamily="34" charset="0"/>
              </a:rPr>
            </a:br>
            <a:r>
              <a:rPr lang="da-DK" sz="1200" dirty="0" smtClean="0">
                <a:latin typeface="Arial" panose="020B0604020202020204" pitchFamily="34" charset="0"/>
                <a:cs typeface="Arial" panose="020B0604020202020204" pitchFamily="34" charset="0"/>
              </a:rPr>
              <a:t>Der </a:t>
            </a:r>
            <a:r>
              <a:rPr lang="da-DK" sz="1200" dirty="0">
                <a:latin typeface="Arial" panose="020B0604020202020204" pitchFamily="34" charset="0"/>
                <a:cs typeface="Arial" panose="020B0604020202020204" pitchFamily="34" charset="0"/>
              </a:rPr>
              <a:t>laves 5 runder, hvor der for hver runde kun må benyttes den feedbacktype der står. </a:t>
            </a:r>
            <a:endParaRPr lang="da-DK" sz="1200" dirty="0" smtClean="0">
              <a:latin typeface="Arial" panose="020B0604020202020204" pitchFamily="34" charset="0"/>
              <a:cs typeface="Arial" panose="020B0604020202020204" pitchFamily="34" charset="0"/>
            </a:endParaRPr>
          </a:p>
          <a:p>
            <a:pPr>
              <a:lnSpc>
                <a:spcPct val="150000"/>
              </a:lnSpc>
            </a:pPr>
            <a:r>
              <a:rPr lang="da-DK" sz="1200" dirty="0">
                <a:latin typeface="Arial" panose="020B0604020202020204" pitchFamily="34" charset="0"/>
                <a:cs typeface="Arial" panose="020B0604020202020204" pitchFamily="34" charset="0"/>
              </a:rPr>
              <a:t>Der kastes 10 gange, hvorefter der byttes. </a:t>
            </a:r>
            <a:br>
              <a:rPr lang="da-DK" sz="1200" dirty="0">
                <a:latin typeface="Arial" panose="020B0604020202020204" pitchFamily="34" charset="0"/>
                <a:cs typeface="Arial" panose="020B0604020202020204" pitchFamily="34" charset="0"/>
              </a:rPr>
            </a:br>
            <a:r>
              <a:rPr lang="da-DK" sz="1200" dirty="0" smtClean="0">
                <a:latin typeface="Arial" panose="020B0604020202020204" pitchFamily="34" charset="0"/>
                <a:cs typeface="Arial" panose="020B0604020202020204" pitchFamily="34" charset="0"/>
              </a:rPr>
              <a:t>Efter </a:t>
            </a:r>
            <a:r>
              <a:rPr lang="da-DK" sz="1200" dirty="0">
                <a:latin typeface="Arial" panose="020B0604020202020204" pitchFamily="34" charset="0"/>
                <a:cs typeface="Arial" panose="020B0604020202020204" pitchFamily="34" charset="0"/>
              </a:rPr>
              <a:t>hver runde tales der om, hvordan feedbacken føles. </a:t>
            </a:r>
            <a:br>
              <a:rPr lang="da-DK" sz="1200" dirty="0">
                <a:latin typeface="Arial" panose="020B0604020202020204" pitchFamily="34" charset="0"/>
                <a:cs typeface="Arial" panose="020B0604020202020204" pitchFamily="34" charset="0"/>
              </a:rPr>
            </a:br>
            <a:r>
              <a:rPr lang="da-DK" sz="1200" dirty="0">
                <a:latin typeface="Arial" panose="020B0604020202020204" pitchFamily="34" charset="0"/>
                <a:cs typeface="Arial" panose="020B0604020202020204" pitchFamily="34" charset="0"/>
              </a:rPr>
              <a:t>Ved den evaluerende runde skal </a:t>
            </a:r>
            <a:r>
              <a:rPr lang="da-DK" sz="1200" dirty="0" smtClean="0">
                <a:latin typeface="Arial" panose="020B0604020202020204" pitchFamily="34" charset="0"/>
                <a:cs typeface="Arial" panose="020B0604020202020204" pitchFamily="34" charset="0"/>
              </a:rPr>
              <a:t>den, </a:t>
            </a:r>
            <a:r>
              <a:rPr lang="da-DK" sz="1200" dirty="0">
                <a:latin typeface="Arial" panose="020B0604020202020204" pitchFamily="34" charset="0"/>
                <a:cs typeface="Arial" panose="020B0604020202020204" pitchFamily="34" charset="0"/>
              </a:rPr>
              <a:t>der kaster sætte et mål for, hvor mange der ryger i mål. Der evalueres efter 5 kast. </a:t>
            </a:r>
            <a:r>
              <a:rPr lang="da-DK" sz="1200" dirty="0" smtClean="0">
                <a:latin typeface="Arial" panose="020B0604020202020204" pitchFamily="34" charset="0"/>
                <a:cs typeface="Arial" panose="020B0604020202020204" pitchFamily="34" charset="0"/>
              </a:rPr>
              <a:t/>
            </a:r>
            <a:br>
              <a:rPr lang="da-DK" sz="1200" dirty="0" smtClean="0">
                <a:latin typeface="Arial" panose="020B0604020202020204" pitchFamily="34" charset="0"/>
                <a:cs typeface="Arial" panose="020B0604020202020204" pitchFamily="34" charset="0"/>
              </a:rPr>
            </a:br>
            <a:r>
              <a:rPr lang="da-DK" sz="1200" dirty="0" smtClean="0">
                <a:latin typeface="Arial" panose="020B0604020202020204" pitchFamily="34" charset="0"/>
                <a:cs typeface="Arial" panose="020B0604020202020204" pitchFamily="34" charset="0"/>
              </a:rPr>
              <a:t>Ser </a:t>
            </a:r>
            <a:r>
              <a:rPr lang="da-DK" sz="1200" dirty="0">
                <a:latin typeface="Arial" panose="020B0604020202020204" pitchFamily="34" charset="0"/>
                <a:cs typeface="Arial" panose="020B0604020202020204" pitchFamily="34" charset="0"/>
              </a:rPr>
              <a:t>målet ikke ud til at blive indfriet, så sættes et nyt.</a:t>
            </a:r>
          </a:p>
          <a:p>
            <a:pPr marL="342900" lvl="0" indent="-342900">
              <a:lnSpc>
                <a:spcPct val="150000"/>
              </a:lnSpc>
              <a:buFont typeface="+mj-lt"/>
              <a:buAutoNum type="arabicPeriod"/>
            </a:pPr>
            <a:r>
              <a:rPr lang="da-DK" sz="1200" dirty="0">
                <a:latin typeface="Arial" panose="020B0604020202020204" pitchFamily="34" charset="0"/>
                <a:cs typeface="Arial" panose="020B0604020202020204" pitchFamily="34" charset="0"/>
              </a:rPr>
              <a:t>Anerkendende</a:t>
            </a:r>
          </a:p>
          <a:p>
            <a:pPr marL="342900" lvl="0" indent="-342900">
              <a:lnSpc>
                <a:spcPct val="150000"/>
              </a:lnSpc>
              <a:buFont typeface="+mj-lt"/>
              <a:buAutoNum type="arabicPeriod"/>
            </a:pPr>
            <a:r>
              <a:rPr lang="da-DK" sz="1200" dirty="0">
                <a:latin typeface="Arial" panose="020B0604020202020204" pitchFamily="34" charset="0"/>
                <a:cs typeface="Arial" panose="020B0604020202020204" pitchFamily="34" charset="0"/>
              </a:rPr>
              <a:t>Udviklende</a:t>
            </a:r>
          </a:p>
          <a:p>
            <a:pPr marL="342900" lvl="0" indent="-342900">
              <a:lnSpc>
                <a:spcPct val="150000"/>
              </a:lnSpc>
              <a:buFont typeface="+mj-lt"/>
              <a:buAutoNum type="arabicPeriod"/>
            </a:pPr>
            <a:r>
              <a:rPr lang="da-DK" sz="1200" dirty="0">
                <a:latin typeface="Arial" panose="020B0604020202020204" pitchFamily="34" charset="0"/>
                <a:cs typeface="Arial" panose="020B0604020202020204" pitchFamily="34" charset="0"/>
              </a:rPr>
              <a:t>Evaluerende </a:t>
            </a:r>
          </a:p>
          <a:p>
            <a:pPr marL="342900" lvl="0" indent="-342900">
              <a:lnSpc>
                <a:spcPct val="150000"/>
              </a:lnSpc>
              <a:buFont typeface="+mj-lt"/>
              <a:buAutoNum type="arabicPeriod"/>
            </a:pPr>
            <a:r>
              <a:rPr lang="da-DK" sz="1200" dirty="0">
                <a:latin typeface="Arial" panose="020B0604020202020204" pitchFamily="34" charset="0"/>
                <a:cs typeface="Arial" panose="020B0604020202020204" pitchFamily="34" charset="0"/>
              </a:rPr>
              <a:t>Negativ (dårligt kast, meget skævt, dårlig bue osv.)</a:t>
            </a:r>
          </a:p>
          <a:p>
            <a:pPr marL="342900" lvl="0" indent="-342900">
              <a:lnSpc>
                <a:spcPct val="150000"/>
              </a:lnSpc>
              <a:buFont typeface="+mj-lt"/>
              <a:buAutoNum type="arabicPeriod"/>
            </a:pPr>
            <a:r>
              <a:rPr lang="da-DK" sz="1200" dirty="0">
                <a:latin typeface="Arial" panose="020B0604020202020204" pitchFamily="34" charset="0"/>
                <a:cs typeface="Arial" panose="020B0604020202020204" pitchFamily="34" charset="0"/>
              </a:rPr>
              <a:t>Destruktiv (du duer ikke til noget, alt hvad du gør er dårligt osv.)</a:t>
            </a:r>
          </a:p>
          <a:p>
            <a:pPr>
              <a:lnSpc>
                <a:spcPct val="150000"/>
              </a:lnSpc>
            </a:pPr>
            <a:endParaRPr lang="da-D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50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a:t>
            </a:r>
            <a:r>
              <a:rPr lang="da-DK" sz="4000" b="1" spc="300" dirty="0" smtClean="0">
                <a:solidFill>
                  <a:srgbClr val="E7334B"/>
                </a:solidFill>
                <a:latin typeface="Arial Black" panose="020B0604020202020204" pitchFamily="34" charset="0"/>
                <a:cs typeface="Arial Black" panose="020B0604020202020204" pitchFamily="34" charset="0"/>
              </a:rPr>
              <a:t>2</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008992" y="1803058"/>
            <a:ext cx="7390425" cy="3785652"/>
          </a:xfrm>
          <a:prstGeom prst="rect">
            <a:avLst/>
          </a:prstGeom>
        </p:spPr>
        <p:txBody>
          <a:bodyPr wrap="square">
            <a:spAutoFit/>
          </a:bodyPr>
          <a:lstStyle/>
          <a:p>
            <a:pPr>
              <a:lnSpc>
                <a:spcPct val="150000"/>
              </a:lnSpc>
            </a:pPr>
            <a:r>
              <a:rPr lang="da-DK" sz="1600" b="1" dirty="0" err="1" smtClean="0">
                <a:latin typeface="Arial" panose="020B0604020202020204" pitchFamily="34" charset="0"/>
                <a:cs typeface="Arial" panose="020B0604020202020204" pitchFamily="34" charset="0"/>
              </a:rPr>
              <a:t>Self-assessment</a:t>
            </a:r>
            <a:endParaRPr lang="da-DK" sz="1600" b="1"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Formål: </a:t>
            </a:r>
            <a:r>
              <a:rPr lang="da-DK" sz="1600" dirty="0">
                <a:latin typeface="Arial" panose="020B0604020202020204" pitchFamily="34" charset="0"/>
                <a:cs typeface="Arial" panose="020B0604020202020204" pitchFamily="34" charset="0"/>
              </a:rPr>
              <a:t>At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reflekterer over </a:t>
            </a:r>
            <a:r>
              <a:rPr lang="da-DK" sz="1600" dirty="0" smtClean="0">
                <a:latin typeface="Arial" panose="020B0604020202020204" pitchFamily="34" charset="0"/>
                <a:cs typeface="Arial" panose="020B0604020202020204" pitchFamily="34" charset="0"/>
              </a:rPr>
              <a:t>din </a:t>
            </a:r>
            <a:r>
              <a:rPr lang="da-DK" sz="1600" dirty="0">
                <a:latin typeface="Arial" panose="020B0604020202020204" pitchFamily="34" charset="0"/>
                <a:cs typeface="Arial" panose="020B0604020202020204" pitchFamily="34" charset="0"/>
              </a:rPr>
              <a:t>måde at give feedback på til </a:t>
            </a:r>
            <a:r>
              <a:rPr lang="da-DK" sz="1600" dirty="0" smtClean="0">
                <a:latin typeface="Arial" panose="020B0604020202020204" pitchFamily="34" charset="0"/>
                <a:cs typeface="Arial" panose="020B0604020202020204" pitchFamily="34" charset="0"/>
              </a:rPr>
              <a:t>dit barn, </a:t>
            </a:r>
          </a:p>
          <a:p>
            <a:pPr>
              <a:lnSpc>
                <a:spcPct val="150000"/>
              </a:lnSpc>
            </a:pPr>
            <a:r>
              <a:rPr lang="da-DK" sz="1600" dirty="0" smtClean="0">
                <a:latin typeface="Arial" panose="020B0604020202020204" pitchFamily="34" charset="0"/>
                <a:cs typeface="Arial" panose="020B0604020202020204" pitchFamily="34" charset="0"/>
              </a:rPr>
              <a:t>samt </a:t>
            </a:r>
            <a:r>
              <a:rPr lang="da-DK" sz="1600" dirty="0">
                <a:latin typeface="Arial" panose="020B0604020202020204" pitchFamily="34" charset="0"/>
                <a:cs typeface="Arial" panose="020B0604020202020204" pitchFamily="34" charset="0"/>
              </a:rPr>
              <a:t>hvordan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selv modtager feedback.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Ramme:</a:t>
            </a:r>
            <a:r>
              <a:rPr lang="da-DK" sz="1600" dirty="0">
                <a:latin typeface="Arial" panose="020B0604020202020204" pitchFamily="34" charset="0"/>
                <a:cs typeface="Arial" panose="020B0604020202020204" pitchFamily="34" charset="0"/>
              </a:rPr>
              <a:t> 15 min. </a:t>
            </a:r>
            <a:br>
              <a:rPr lang="da-DK" sz="1600" dirty="0">
                <a:latin typeface="Arial" panose="020B0604020202020204" pitchFamily="34" charset="0"/>
                <a:cs typeface="Arial" panose="020B0604020202020204" pitchFamily="34" charset="0"/>
              </a:rPr>
            </a:b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skal sætte et kryds på en 1-10 skala ud fra, hvor </a:t>
            </a:r>
            <a:r>
              <a:rPr lang="da-DK" sz="1600" dirty="0" smtClean="0">
                <a:latin typeface="Arial" panose="020B0604020202020204" pitchFamily="34" charset="0"/>
                <a:cs typeface="Arial" panose="020B0604020202020204" pitchFamily="34" charset="0"/>
              </a:rPr>
              <a:t>god du </a:t>
            </a:r>
            <a:r>
              <a:rPr lang="da-DK" sz="1600" dirty="0">
                <a:latin typeface="Arial" panose="020B0604020202020204" pitchFamily="34" charset="0"/>
                <a:cs typeface="Arial" panose="020B0604020202020204" pitchFamily="34" charset="0"/>
              </a:rPr>
              <a:t>er til at benytte feedback. </a:t>
            </a:r>
            <a:br>
              <a:rPr lang="da-DK" sz="1600" dirty="0">
                <a:latin typeface="Arial" panose="020B0604020202020204" pitchFamily="34" charset="0"/>
                <a:cs typeface="Arial" panose="020B0604020202020204" pitchFamily="34" charset="0"/>
              </a:rPr>
            </a:br>
            <a:r>
              <a:rPr lang="da-DK" sz="1600" dirty="0" smtClean="0">
                <a:latin typeface="Arial" panose="020B0604020202020204" pitchFamily="34" charset="0"/>
                <a:cs typeface="Arial" panose="020B0604020202020204" pitchFamily="34" charset="0"/>
              </a:rPr>
              <a:t>Dernæst gå sammen to </a:t>
            </a:r>
            <a:r>
              <a:rPr lang="da-DK" sz="1600" dirty="0">
                <a:latin typeface="Arial" panose="020B0604020202020204" pitchFamily="34" charset="0"/>
                <a:cs typeface="Arial" panose="020B0604020202020204" pitchFamily="34" charset="0"/>
              </a:rPr>
              <a:t>og to for at dele J</a:t>
            </a:r>
            <a:r>
              <a:rPr lang="da-DK" sz="1600" dirty="0" smtClean="0">
                <a:latin typeface="Arial" panose="020B0604020202020204" pitchFamily="34" charset="0"/>
                <a:cs typeface="Arial" panose="020B0604020202020204" pitchFamily="34" charset="0"/>
              </a:rPr>
              <a:t>eres </a:t>
            </a:r>
            <a:r>
              <a:rPr lang="da-DK" sz="1600" dirty="0">
                <a:latin typeface="Arial" panose="020B0604020202020204" pitchFamily="34" charset="0"/>
                <a:cs typeface="Arial" panose="020B0604020202020204" pitchFamily="34" charset="0"/>
              </a:rPr>
              <a:t>svar og på skift svare på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a:t>
            </a:r>
            <a:r>
              <a:rPr lang="da-DK" sz="1600" dirty="0">
                <a:latin typeface="Arial" panose="020B0604020202020204" pitchFamily="34" charset="0"/>
                <a:cs typeface="Arial" panose="020B0604020202020204" pitchFamily="34" charset="0"/>
              </a:rPr>
              <a:t>hvad vil du gøre mere eller mindre af?”. </a:t>
            </a:r>
          </a:p>
        </p:txBody>
      </p:sp>
      <p:pic>
        <p:nvPicPr>
          <p:cNvPr id="3" name="Billede 2"/>
          <p:cNvPicPr>
            <a:picLocks noChangeAspect="1"/>
          </p:cNvPicPr>
          <p:nvPr/>
        </p:nvPicPr>
        <p:blipFill>
          <a:blip r:embed="rId4"/>
          <a:stretch>
            <a:fillRect/>
          </a:stretch>
        </p:blipFill>
        <p:spPr>
          <a:xfrm>
            <a:off x="8138161" y="508257"/>
            <a:ext cx="3321912" cy="5848646"/>
          </a:xfrm>
          <a:prstGeom prst="rect">
            <a:avLst/>
          </a:prstGeom>
        </p:spPr>
      </p:pic>
    </p:spTree>
    <p:extLst>
      <p:ext uri="{BB962C8B-B14F-4D97-AF65-F5344CB8AC3E}">
        <p14:creationId xmlns:p14="http://schemas.microsoft.com/office/powerpoint/2010/main" val="178333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53810" y="492238"/>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3" name="Rektangel 2"/>
          <p:cNvSpPr/>
          <p:nvPr/>
        </p:nvSpPr>
        <p:spPr>
          <a:xfrm>
            <a:off x="578994" y="1200124"/>
            <a:ext cx="11017322" cy="5156668"/>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Nedton talent. Tal ikke for meget om, at dit barn eller andre børn er talentfulde. Fokuser hellere på indsats, forberedelse og udvikling, når du roser.</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Hold fokus på </a:t>
            </a:r>
            <a:r>
              <a:rPr lang="da-DK" sz="1300" dirty="0" err="1">
                <a:latin typeface="Arial" panose="020B0604020202020204" pitchFamily="34" charset="0"/>
                <a:ea typeface="Times New Roman" panose="02020603050405020304" pitchFamily="18" charset="0"/>
                <a:cs typeface="Arial" panose="020B0604020202020204" pitchFamily="34" charset="0"/>
              </a:rPr>
              <a:t>mestring</a:t>
            </a:r>
            <a:r>
              <a:rPr lang="da-DK" sz="1300" dirty="0">
                <a:latin typeface="Arial" panose="020B0604020202020204" pitchFamily="34" charset="0"/>
                <a:ea typeface="Times New Roman" panose="02020603050405020304" pitchFamily="18" charset="0"/>
                <a:cs typeface="Arial" panose="020B0604020202020204" pitchFamily="34" charset="0"/>
              </a:rPr>
              <a:t> og læring af færdigheder, fremfor at sammenligne dit barn med andre.</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Mind dit barn om, at han/hun helt naturligt vil vokse og blive fysisk stærkere, samt udvikle sig mentalt og socialt.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Lægge vægt på, at idræt skal være sjovt.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Overvej om dit barn overhovedet ønsker dit/jeres feedback.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Hvis dit barn ønsker dit/jeres feedback, så stil åbne HV-spørgsmål (Feedback-løkken), i stedet for at fortælle, hvad du/I synes har været godt/dårligt.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Gør brug af de tre feedbackformer og hav særligt vægt på anerkendende og udviklende.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Spørg dit barn, hvilken feedbackform dit barn synes, der virker og hvornår det virker.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Opmuntre dit barn til at reflektere over hans/hendes oplevelse til træning eller konkurrence, for at identificere både de ting der gik godt og de ting der kan forbedres. Der er læring at tage med fra hver træning og hver konkurrence.</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Spørg ind til processen, oplevelsen og hvad dit barn arbejder med.</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Mind dig om, at dit barn formentlig allerede har én træner, så du kan fokusere på at være en forælder, der interesserer sig, observerer, støtter og motiverer. </a:t>
            </a:r>
          </a:p>
          <a:p>
            <a:pPr marL="342900" lvl="0" indent="-342900">
              <a:lnSpc>
                <a:spcPct val="150000"/>
              </a:lnSpc>
              <a:spcAft>
                <a:spcPts val="80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Lad dit barn fejle. En af de vigtigste psykologiske færdigheder i sport er evnen til at håndtere modgang. For at lære denne færdighed skal dit barn fejle (men med støtte). </a:t>
            </a:r>
            <a:endParaRPr lang="da-DK" sz="1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2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540567"/>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henter dit barn fra træning, og mens I kører hjem i bilen, bliver der ikke sagt det store. Du er egentlig nysgerrig på, hvordan træningen har været og spørger ”hvordan gik træningen?”, hvorefter barnet svarer ”fint”. Du ønsker at få startet en dybere dialog, og spørger lidt mere ind, hvorefter barnet måske svarer ”det gik rigtig dårligt. Jeg var ikke god i dag”. Du fornemmer frustrationen og modløsheden hos dit barn. Hvad vil du i denne situation gøre for at anerkende dit barn og samtidig se, om du kan få dit barn til at flytte fokus/se nye perspektiver?</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294072"/>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skal til konkurrence og muligvis fornemmer du, at dit barn føler sig presset og allerede fokuserer på resultatet. Noget du muligvis har bemærket ofte sker, og som du faktisk gerne vil hjælpe dit barn med at håndtere. Hvordan kan du gribe det an?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2</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90041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703030"/>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oplever muligvis at have en stagnering i sin sport, hvilket kan skabe frustration, meningsløshed og mindre motivation.  Som forælder ved du godt, at der er perioder, hvor det går godt og hvor man kan stå stille. Kan du hjælpe dit barn med at se, at der alligevel kan være en udvikling? </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3</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2986880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err="1">
                <a:solidFill>
                  <a:srgbClr val="E7334B"/>
                </a:solidFill>
                <a:latin typeface="Arial Black" panose="020B0604020202020204" pitchFamily="34" charset="0"/>
                <a:cs typeface="Arial Black" panose="020B0604020202020204" pitchFamily="34" charset="0"/>
              </a:rPr>
              <a:t>Take</a:t>
            </a:r>
            <a:r>
              <a:rPr lang="da-DK" sz="4000" b="1" spc="300" dirty="0">
                <a:solidFill>
                  <a:srgbClr val="E7334B"/>
                </a:solidFill>
                <a:latin typeface="Arial Black" panose="020B0604020202020204" pitchFamily="34" charset="0"/>
                <a:cs typeface="Arial Black" panose="020B0604020202020204" pitchFamily="34" charset="0"/>
              </a:rPr>
              <a:t> </a:t>
            </a:r>
            <a:r>
              <a:rPr lang="da-DK" sz="4000" b="1" spc="300" dirty="0" err="1">
                <a:solidFill>
                  <a:srgbClr val="E7334B"/>
                </a:solidFill>
                <a:latin typeface="Arial Black" panose="020B0604020202020204" pitchFamily="34" charset="0"/>
                <a:cs typeface="Arial Black" panose="020B0604020202020204" pitchFamily="34" charset="0"/>
              </a:rPr>
              <a:t>home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317441" y="2849520"/>
            <a:ext cx="9953296" cy="923330"/>
          </a:xfrm>
          <a:prstGeom prst="rect">
            <a:avLst/>
          </a:prstGeom>
        </p:spPr>
        <p:txBody>
          <a:bodyPr wrap="square">
            <a:spAutoFit/>
          </a:bodyPr>
          <a:lstStyle/>
          <a:p>
            <a:pPr marL="457200" indent="-457200">
              <a:buAutoNum type="arabicParenR"/>
            </a:pPr>
            <a:r>
              <a:rPr lang="da-DK" dirty="0">
                <a:latin typeface="Arial" panose="020B0604020202020204" pitchFamily="34" charset="0"/>
                <a:cs typeface="Arial" panose="020B0604020202020204" pitchFamily="34" charset="0"/>
              </a:rPr>
              <a:t>Hvad tager du/I med hjem fra i dag, og sætter fokus på til næste gang?</a:t>
            </a:r>
          </a:p>
          <a:p>
            <a:pPr marL="457200" indent="-457200">
              <a:buAutoNum type="arabicParenR"/>
            </a:pPr>
            <a:endParaRPr lang="da-DK" dirty="0">
              <a:latin typeface="Arial" panose="020B0604020202020204" pitchFamily="34" charset="0"/>
              <a:cs typeface="Arial" panose="020B0604020202020204" pitchFamily="34" charset="0"/>
            </a:endParaRPr>
          </a:p>
          <a:p>
            <a:pPr marL="457200" indent="-457200">
              <a:buAutoNum type="arabicParenR"/>
            </a:pPr>
            <a:r>
              <a:rPr lang="da-DK" dirty="0">
                <a:latin typeface="Arial" panose="020B0604020202020204" pitchFamily="34" charset="0"/>
                <a:cs typeface="Arial" panose="020B0604020202020204" pitchFamily="34" charset="0"/>
              </a:rPr>
              <a:t>Udlevering af </a:t>
            </a:r>
            <a:r>
              <a:rPr lang="da-DK" dirty="0" err="1">
                <a:latin typeface="Arial" panose="020B0604020202020204" pitchFamily="34" charset="0"/>
                <a:cs typeface="Arial" panose="020B0604020202020204" pitchFamily="34" charset="0"/>
              </a:rPr>
              <a:t>take</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home</a:t>
            </a:r>
            <a:r>
              <a:rPr lang="da-DK" dirty="0">
                <a:latin typeface="Arial" panose="020B0604020202020204" pitchFamily="34" charset="0"/>
                <a:cs typeface="Arial" panose="020B0604020202020204" pitchFamily="34" charset="0"/>
              </a:rPr>
              <a:t> spørgekort. </a:t>
            </a: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61847" y="1273996"/>
            <a:ext cx="2837811" cy="4257781"/>
          </a:xfrm>
          <a:prstGeom prst="rect">
            <a:avLst/>
          </a:prstGeom>
        </p:spPr>
      </p:pic>
    </p:spTree>
    <p:extLst>
      <p:ext uri="{BB962C8B-B14F-4D97-AF65-F5344CB8AC3E}">
        <p14:creationId xmlns:p14="http://schemas.microsoft.com/office/powerpoint/2010/main" val="1284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Agenda</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808745" y="1702012"/>
            <a:ext cx="10742506" cy="3000821"/>
          </a:xfrm>
          <a:prstGeom prst="rect">
            <a:avLst/>
          </a:prstGeom>
          <a:noFill/>
        </p:spPr>
        <p:txBody>
          <a:bodyPr wrap="square" lIns="108000" rtlCol="0">
            <a:spAutoFit/>
          </a:bodyPr>
          <a:lstStyle/>
          <a:p>
            <a:pPr>
              <a:lnSpc>
                <a:spcPct val="150000"/>
              </a:lnSpc>
            </a:pPr>
            <a:r>
              <a:rPr lang="da-DK" sz="1400" b="1" dirty="0" smtClean="0">
                <a:latin typeface="Arial" panose="020B0604020202020204" pitchFamily="34" charset="0"/>
                <a:cs typeface="Arial" panose="020B0604020202020204" pitchFamily="34" charset="0"/>
              </a:rPr>
              <a:t>Tema 7: Feedback</a:t>
            </a:r>
            <a:endParaRPr lang="da-DK" sz="1400" b="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Siden sidst</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Spørgekort</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Kort oplæg</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Øvelser</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Gode råd</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Cases</a:t>
            </a:r>
          </a:p>
          <a:p>
            <a:pPr>
              <a:lnSpc>
                <a:spcPct val="150000"/>
              </a:lnSpc>
            </a:pPr>
            <a:r>
              <a:rPr lang="da-DK" sz="1400" dirty="0" err="1">
                <a:latin typeface="Arial" panose="020B0604020202020204" pitchFamily="34" charset="0"/>
                <a:cs typeface="Arial" panose="020B0604020202020204" pitchFamily="34" charset="0"/>
              </a:rPr>
              <a:t>Take</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home</a:t>
            </a:r>
            <a:r>
              <a:rPr lang="da-DK" sz="1400" dirty="0">
                <a:latin typeface="Arial" panose="020B0604020202020204" pitchFamily="34" charset="0"/>
                <a:cs typeface="Arial" panose="020B0604020202020204" pitchFamily="34" charset="0"/>
              </a:rPr>
              <a:t> &amp; tak for i dag</a:t>
            </a:r>
          </a:p>
          <a:p>
            <a:pPr>
              <a:lnSpc>
                <a:spcPct val="150000"/>
              </a:lnSpc>
            </a:pPr>
            <a:endParaRPr lang="da-DK" sz="1400"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97348" y="1598077"/>
            <a:ext cx="6096000" cy="4062984"/>
          </a:xfrm>
          <a:prstGeom prst="rect">
            <a:avLst/>
          </a:prstGeom>
        </p:spPr>
      </p:pic>
    </p:spTree>
    <p:extLst>
      <p:ext uri="{BB962C8B-B14F-4D97-AF65-F5344CB8AC3E}">
        <p14:creationId xmlns:p14="http://schemas.microsoft.com/office/powerpoint/2010/main" val="2262958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86445" y="1803600"/>
            <a:ext cx="5660935" cy="1338828"/>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At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får kendskab til, hvordan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via feedback kan fremme trivsel, selvstændighed, læring og udvikling hos </a:t>
            </a:r>
            <a:r>
              <a:rPr lang="da-DK" dirty="0" smtClean="0">
                <a:latin typeface="Arial" panose="020B0604020202020204" pitchFamily="34" charset="0"/>
                <a:cs typeface="Arial" panose="020B0604020202020204" pitchFamily="34" charset="0"/>
              </a:rPr>
              <a:t>dit </a:t>
            </a:r>
            <a:r>
              <a:rPr lang="da-DK" dirty="0">
                <a:latin typeface="Arial" panose="020B0604020202020204" pitchFamily="34" charset="0"/>
                <a:cs typeface="Arial" panose="020B0604020202020204" pitchFamily="34" charset="0"/>
              </a:rPr>
              <a:t>barn. </a:t>
            </a: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59825" y="555661"/>
            <a:ext cx="3834156" cy="5752672"/>
          </a:xfrm>
          <a:prstGeom prst="rect">
            <a:avLst/>
          </a:prstGeom>
        </p:spPr>
      </p:pic>
    </p:spTree>
    <p:extLst>
      <p:ext uri="{BB962C8B-B14F-4D97-AF65-F5344CB8AC3E}">
        <p14:creationId xmlns:p14="http://schemas.microsoft.com/office/powerpoint/2010/main" val="100675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55854" y="994126"/>
            <a:ext cx="3182530" cy="4774988"/>
          </a:xfrm>
          <a:prstGeom prst="rect">
            <a:avLst/>
          </a:prstGeom>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40427" y="53598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Fokus på dit barns rejse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4" name="Rektangel 3"/>
          <p:cNvSpPr/>
          <p:nvPr/>
        </p:nvSpPr>
        <p:spPr>
          <a:xfrm>
            <a:off x="823355" y="1400069"/>
            <a:ext cx="6531034" cy="4524315"/>
          </a:xfrm>
          <a:prstGeom prst="rect">
            <a:avLst/>
          </a:prstGeom>
        </p:spPr>
        <p:txBody>
          <a:bodyPr wrap="square">
            <a:spAutoFit/>
          </a:bodyPr>
          <a:lstStyle/>
          <a:p>
            <a:pPr>
              <a:lnSpc>
                <a:spcPct val="150000"/>
              </a:lnSpc>
            </a:pPr>
            <a:r>
              <a:rPr lang="da-DK" sz="1600" dirty="0" smtClean="0">
                <a:latin typeface="Arial" panose="020B0604020202020204" pitchFamily="34" charset="0"/>
                <a:cs typeface="Arial" panose="020B0604020202020204" pitchFamily="34" charset="0"/>
              </a:rPr>
              <a:t>Man </a:t>
            </a:r>
            <a:r>
              <a:rPr lang="da-DK" sz="1600" dirty="0">
                <a:latin typeface="Arial" panose="020B0604020202020204" pitchFamily="34" charset="0"/>
                <a:cs typeface="Arial" panose="020B0604020202020204" pitchFamily="34" charset="0"/>
              </a:rPr>
              <a:t>kan nemt blive draget af at sammenligne sit barn med andre og tænke, </a:t>
            </a:r>
            <a:r>
              <a:rPr lang="da-DK" sz="1600" dirty="0" smtClean="0">
                <a:latin typeface="Arial" panose="020B0604020202020204" pitchFamily="34" charset="0"/>
                <a:cs typeface="Arial" panose="020B0604020202020204" pitchFamily="34" charset="0"/>
              </a:rPr>
              <a:t>at man skal </a:t>
            </a:r>
            <a:r>
              <a:rPr lang="da-DK" sz="1600" dirty="0">
                <a:latin typeface="Arial" panose="020B0604020202020204" pitchFamily="34" charset="0"/>
                <a:cs typeface="Arial" panose="020B0604020202020204" pitchFamily="34" charset="0"/>
              </a:rPr>
              <a:t>gøre det samme som andre forældre gør, for at få </a:t>
            </a:r>
            <a:r>
              <a:rPr lang="da-DK" sz="1600" dirty="0" smtClean="0">
                <a:latin typeface="Arial" panose="020B0604020202020204" pitchFamily="34" charset="0"/>
                <a:cs typeface="Arial" panose="020B0604020202020204" pitchFamily="34" charset="0"/>
              </a:rPr>
              <a:t>ens barn </a:t>
            </a:r>
            <a:r>
              <a:rPr lang="da-DK" sz="1600" dirty="0">
                <a:latin typeface="Arial" panose="020B0604020202020204" pitchFamily="34" charset="0"/>
                <a:cs typeface="Arial" panose="020B0604020202020204" pitchFamily="34" charset="0"/>
              </a:rPr>
              <a:t>til at lykkes.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Alle børn starter i forskellige aldre, udvikler sig i forskellige hastigheder og de behøver forskellige former for støtte.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Der </a:t>
            </a:r>
            <a:r>
              <a:rPr lang="da-DK" sz="1600" dirty="0">
                <a:latin typeface="Arial" panose="020B0604020202020204" pitchFamily="34" charset="0"/>
                <a:cs typeface="Arial" panose="020B0604020202020204" pitchFamily="34" charset="0"/>
              </a:rPr>
              <a:t>er ikke én gylden måde at gøre det på.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Hvad </a:t>
            </a:r>
            <a:r>
              <a:rPr lang="da-DK" sz="1600" dirty="0">
                <a:latin typeface="Arial" panose="020B0604020202020204" pitchFamily="34" charset="0"/>
                <a:cs typeface="Arial" panose="020B0604020202020204" pitchFamily="34" charset="0"/>
              </a:rPr>
              <a:t>der fungerer for dig og dit barn kan være forskelligt fra, hvad der fungerer for andre familier.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Det optimale er at </a:t>
            </a:r>
            <a:r>
              <a:rPr lang="da-DK" sz="1600" dirty="0">
                <a:latin typeface="Arial" panose="020B0604020202020204" pitchFamily="34" charset="0"/>
                <a:cs typeface="Arial" panose="020B0604020202020204" pitchFamily="34" charset="0"/>
              </a:rPr>
              <a:t>holde fokus på dit barn, og </a:t>
            </a:r>
            <a:r>
              <a:rPr lang="da-DK" sz="1600" dirty="0" smtClean="0">
                <a:latin typeface="Arial" panose="020B0604020202020204" pitchFamily="34" charset="0"/>
                <a:cs typeface="Arial" panose="020B0604020202020204" pitchFamily="34" charset="0"/>
              </a:rPr>
              <a:t>hvordan </a:t>
            </a:r>
            <a:r>
              <a:rPr lang="da-DK" sz="1600" dirty="0">
                <a:latin typeface="Arial" panose="020B0604020202020204" pitchFamily="34" charset="0"/>
                <a:cs typeface="Arial" panose="020B0604020202020204" pitchFamily="34" charset="0"/>
              </a:rPr>
              <a:t>I som familie støtter op. </a:t>
            </a: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4389" y="1050748"/>
            <a:ext cx="4492902" cy="5719731"/>
          </a:xfrm>
          <a:prstGeom prst="rect">
            <a:avLst/>
          </a:prstGeom>
        </p:spPr>
      </p:pic>
    </p:spTree>
    <p:extLst>
      <p:ext uri="{BB962C8B-B14F-4D97-AF65-F5344CB8AC3E}">
        <p14:creationId xmlns:p14="http://schemas.microsoft.com/office/powerpoint/2010/main" val="17969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40427" y="53598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Fokus på dit barns rejse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4" name="Rektangel 3"/>
          <p:cNvSpPr/>
          <p:nvPr/>
        </p:nvSpPr>
        <p:spPr>
          <a:xfrm>
            <a:off x="823355" y="1400069"/>
            <a:ext cx="7236428" cy="4524315"/>
          </a:xfrm>
          <a:prstGeom prst="rect">
            <a:avLst/>
          </a:prstGeom>
        </p:spPr>
        <p:txBody>
          <a:bodyPr wrap="square">
            <a:spAutoFit/>
          </a:bodyPr>
          <a:lstStyle/>
          <a:p>
            <a:pPr>
              <a:lnSpc>
                <a:spcPct val="150000"/>
              </a:lnSpc>
            </a:pPr>
            <a:r>
              <a:rPr lang="da-DK" sz="1600" dirty="0">
                <a:latin typeface="Arial" panose="020B0604020202020204" pitchFamily="34" charset="0"/>
                <a:cs typeface="Arial" panose="020B0604020202020204" pitchFamily="34" charset="0"/>
              </a:rPr>
              <a:t>Dit barn vil højst sandsynlig føle, at han/hun bliver målt og vejet nok.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Den </a:t>
            </a:r>
            <a:r>
              <a:rPr lang="da-DK" sz="1600" dirty="0">
                <a:latin typeface="Arial" panose="020B0604020202020204" pitchFamily="34" charset="0"/>
                <a:cs typeface="Arial" panose="020B0604020202020204" pitchFamily="34" charset="0"/>
              </a:rPr>
              <a:t>enkelte lærer og elev er underlagt institutionelle mål og </a:t>
            </a:r>
            <a:r>
              <a:rPr lang="da-DK" sz="1600" dirty="0" smtClean="0">
                <a:latin typeface="Arial" panose="020B0604020202020204" pitchFamily="34" charset="0"/>
                <a:cs typeface="Arial" panose="020B0604020202020204" pitchFamily="34" charset="0"/>
              </a:rPr>
              <a:t>kultur.</a:t>
            </a:r>
          </a:p>
          <a:p>
            <a:pPr marL="28575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D</a:t>
            </a:r>
            <a:r>
              <a:rPr lang="da-DK" sz="1600" dirty="0" smtClean="0">
                <a:latin typeface="Arial" panose="020B0604020202020204" pitchFamily="34" charset="0"/>
                <a:cs typeface="Arial" panose="020B0604020202020204" pitchFamily="34" charset="0"/>
              </a:rPr>
              <a:t>en </a:t>
            </a:r>
            <a:r>
              <a:rPr lang="da-DK" sz="1600" dirty="0">
                <a:latin typeface="Arial" panose="020B0604020202020204" pitchFamily="34" charset="0"/>
                <a:cs typeface="Arial" panose="020B0604020202020204" pitchFamily="34" charset="0"/>
              </a:rPr>
              <a:t>enkelte træner og udøver er underlagt sportskrav og </a:t>
            </a:r>
            <a:r>
              <a:rPr lang="da-DK" sz="1600" dirty="0" smtClean="0">
                <a:latin typeface="Arial" panose="020B0604020202020204" pitchFamily="34" charset="0"/>
                <a:cs typeface="Arial" panose="020B0604020202020204" pitchFamily="34" charset="0"/>
              </a:rPr>
              <a:t>kultur.</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Begge </a:t>
            </a:r>
            <a:r>
              <a:rPr lang="da-DK" sz="1600" dirty="0">
                <a:latin typeface="Arial" panose="020B0604020202020204" pitchFamily="34" charset="0"/>
                <a:cs typeface="Arial" panose="020B0604020202020204" pitchFamily="34" charset="0"/>
              </a:rPr>
              <a:t>miljøer er et sted, hvor der er et indgroet fokus på fejl og mangler til eksaminer og i konkurrencer.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
            </a:r>
            <a:br>
              <a:rPr lang="da-DK" sz="1600" dirty="0">
                <a:latin typeface="Arial" panose="020B0604020202020204" pitchFamily="34" charset="0"/>
                <a:cs typeface="Arial" panose="020B0604020202020204" pitchFamily="34" charset="0"/>
              </a:rPr>
            </a:br>
            <a:r>
              <a:rPr lang="da-DK" sz="1600" dirty="0" smtClean="0">
                <a:latin typeface="Arial" panose="020B0604020202020204" pitchFamily="34" charset="0"/>
                <a:cs typeface="Arial" panose="020B0604020202020204" pitchFamily="34" charset="0"/>
              </a:rPr>
              <a:t>Du har </a:t>
            </a:r>
            <a:r>
              <a:rPr lang="da-DK" sz="1600" dirty="0">
                <a:latin typeface="Arial" panose="020B0604020202020204" pitchFamily="34" charset="0"/>
                <a:cs typeface="Arial" panose="020B0604020202020204" pitchFamily="34" charset="0"/>
              </a:rPr>
              <a:t>en stor rolle i at skabe </a:t>
            </a:r>
            <a:r>
              <a:rPr lang="da-DK" sz="1600" dirty="0" smtClean="0">
                <a:latin typeface="Arial" panose="020B0604020202020204" pitchFamily="34" charset="0"/>
                <a:cs typeface="Arial" panose="020B0604020202020204" pitchFamily="34" charset="0"/>
              </a:rPr>
              <a:t>et trygt rum, </a:t>
            </a:r>
            <a:r>
              <a:rPr lang="da-DK" sz="1600" dirty="0">
                <a:latin typeface="Arial" panose="020B0604020202020204" pitchFamily="34" charset="0"/>
                <a:cs typeface="Arial" panose="020B0604020202020204" pitchFamily="34" charset="0"/>
              </a:rPr>
              <a:t>hvor </a:t>
            </a:r>
            <a:r>
              <a:rPr lang="da-DK" sz="1600" dirty="0" smtClean="0">
                <a:latin typeface="Arial" panose="020B0604020202020204" pitchFamily="34" charset="0"/>
                <a:cs typeface="Arial" panose="020B0604020202020204" pitchFamily="34" charset="0"/>
              </a:rPr>
              <a:t>dit barn </a:t>
            </a:r>
            <a:r>
              <a:rPr lang="da-DK" sz="1600" dirty="0">
                <a:latin typeface="Arial" panose="020B0604020202020204" pitchFamily="34" charset="0"/>
                <a:cs typeface="Arial" panose="020B0604020202020204" pitchFamily="34" charset="0"/>
              </a:rPr>
              <a:t>bliver understøttet i at fokusere på processen og hvad </a:t>
            </a:r>
            <a:r>
              <a:rPr lang="da-DK" sz="1600" dirty="0" smtClean="0">
                <a:latin typeface="Arial" panose="020B0604020202020204" pitchFamily="34" charset="0"/>
                <a:cs typeface="Arial" panose="020B0604020202020204" pitchFamily="34" charset="0"/>
              </a:rPr>
              <a:t>dit barn </a:t>
            </a:r>
            <a:r>
              <a:rPr lang="da-DK" sz="1600" dirty="0">
                <a:latin typeface="Arial" panose="020B0604020202020204" pitchFamily="34" charset="0"/>
                <a:cs typeface="Arial" panose="020B0604020202020204" pitchFamily="34" charset="0"/>
              </a:rPr>
              <a:t>mestrer.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Du kan hjælpe dit barn </a:t>
            </a:r>
            <a:r>
              <a:rPr lang="da-DK" sz="1600" dirty="0">
                <a:latin typeface="Arial" panose="020B0604020202020204" pitchFamily="34" charset="0"/>
                <a:cs typeface="Arial" panose="020B0604020202020204" pitchFamily="34" charset="0"/>
              </a:rPr>
              <a:t>til at se, at fejl er en del af læringsprocessen, hvis </a:t>
            </a:r>
            <a:r>
              <a:rPr lang="da-DK" sz="1600" dirty="0" smtClean="0">
                <a:latin typeface="Arial" panose="020B0604020202020204" pitchFamily="34" charset="0"/>
                <a:cs typeface="Arial" panose="020B0604020202020204" pitchFamily="34" charset="0"/>
              </a:rPr>
              <a:t>der </a:t>
            </a:r>
            <a:r>
              <a:rPr lang="da-DK" sz="1600" dirty="0">
                <a:latin typeface="Arial" panose="020B0604020202020204" pitchFamily="34" charset="0"/>
                <a:cs typeface="Arial" panose="020B0604020202020204" pitchFamily="34" charset="0"/>
              </a:rPr>
              <a:t>tages læring med. </a:t>
            </a:r>
          </a:p>
        </p:txBody>
      </p:sp>
      <p:pic>
        <p:nvPicPr>
          <p:cNvPr id="2" name="Billed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33766" y="1400069"/>
            <a:ext cx="2817269" cy="4226960"/>
          </a:xfrm>
          <a:prstGeom prst="rect">
            <a:avLst/>
          </a:prstGeom>
        </p:spPr>
      </p:pic>
    </p:spTree>
    <p:extLst>
      <p:ext uri="{BB962C8B-B14F-4D97-AF65-F5344CB8AC3E}">
        <p14:creationId xmlns:p14="http://schemas.microsoft.com/office/powerpoint/2010/main" val="365437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57547" y="457609"/>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Feedback</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3" name="Rektangel 2"/>
          <p:cNvSpPr/>
          <p:nvPr/>
        </p:nvSpPr>
        <p:spPr>
          <a:xfrm>
            <a:off x="657547" y="1165495"/>
            <a:ext cx="9753550" cy="5632311"/>
          </a:xfrm>
          <a:prstGeom prst="rect">
            <a:avLst/>
          </a:prstGeom>
        </p:spPr>
        <p:txBody>
          <a:bodyPr wrap="square">
            <a:spAutoFit/>
          </a:bodyPr>
          <a:lstStyle/>
          <a:p>
            <a:pPr>
              <a:lnSpc>
                <a:spcPct val="150000"/>
              </a:lnSpc>
            </a:pPr>
            <a:r>
              <a:rPr lang="da-DK" sz="1600" dirty="0">
                <a:latin typeface="Arial" panose="020B0604020202020204" pitchFamily="34" charset="0"/>
                <a:cs typeface="Arial" panose="020B0604020202020204" pitchFamily="34" charset="0"/>
              </a:rPr>
              <a:t>Ved at vide, hvad der rører sig, så kan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bedre støtte op.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Et gavnligt værktøj er </a:t>
            </a:r>
            <a:r>
              <a:rPr lang="da-DK" sz="1600" dirty="0">
                <a:latin typeface="Arial" panose="020B0604020202020204" pitchFamily="34" charset="0"/>
                <a:cs typeface="Arial" panose="020B0604020202020204" pitchFamily="34" charset="0"/>
              </a:rPr>
              <a:t>feedback.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Det anbefales, at du holder </a:t>
            </a:r>
            <a:r>
              <a:rPr lang="da-DK" sz="1600" dirty="0">
                <a:latin typeface="Arial" panose="020B0604020202020204" pitchFamily="34" charset="0"/>
                <a:cs typeface="Arial" panose="020B0604020202020204" pitchFamily="34" charset="0"/>
              </a:rPr>
              <a:t>feedbacken til </a:t>
            </a:r>
            <a:r>
              <a:rPr lang="da-DK" sz="1600" dirty="0" smtClean="0">
                <a:latin typeface="Arial" panose="020B0604020202020204" pitchFamily="34" charset="0"/>
                <a:cs typeface="Arial" panose="020B0604020202020204" pitchFamily="34" charset="0"/>
              </a:rPr>
              <a:t>dit barns oplevelse, </a:t>
            </a:r>
            <a:r>
              <a:rPr lang="da-DK" sz="1600" dirty="0">
                <a:latin typeface="Arial" panose="020B0604020202020204" pitchFamily="34" charset="0"/>
                <a:cs typeface="Arial" panose="020B0604020202020204" pitchFamily="34" charset="0"/>
              </a:rPr>
              <a:t>og ikke </a:t>
            </a:r>
            <a:r>
              <a:rPr lang="da-DK" sz="1600" dirty="0" smtClean="0">
                <a:latin typeface="Arial" panose="020B0604020202020204" pitchFamily="34" charset="0"/>
                <a:cs typeface="Arial" panose="020B0604020202020204" pitchFamily="34" charset="0"/>
              </a:rPr>
              <a:t>din </a:t>
            </a:r>
            <a:r>
              <a:rPr lang="da-DK" sz="1600" dirty="0">
                <a:latin typeface="Arial" panose="020B0604020202020204" pitchFamily="34" charset="0"/>
                <a:cs typeface="Arial" panose="020B0604020202020204" pitchFamily="34" charset="0"/>
              </a:rPr>
              <a:t>egen oplevelse </a:t>
            </a:r>
            <a:r>
              <a:rPr lang="da-DK" sz="1600" dirty="0" smtClean="0">
                <a:latin typeface="Arial" panose="020B0604020202020204" pitchFamily="34" charset="0"/>
                <a:cs typeface="Arial" panose="020B0604020202020204" pitchFamily="34" charset="0"/>
              </a:rPr>
              <a:t>eller dit barns </a:t>
            </a:r>
            <a:r>
              <a:rPr lang="da-DK" sz="1600" dirty="0">
                <a:latin typeface="Arial" panose="020B0604020202020204" pitchFamily="34" charset="0"/>
                <a:cs typeface="Arial" panose="020B0604020202020204" pitchFamily="34" charset="0"/>
              </a:rPr>
              <a:t>resultater.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Igennem feedback understøtter du dit barns:</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Procesmål</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Læring</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Færdigheder</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Kompetencer</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Selvstændighed</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Refleksivitet</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Trivsel</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Motivation</a:t>
            </a:r>
          </a:p>
          <a:p>
            <a:pPr>
              <a:lnSpc>
                <a:spcPct val="150000"/>
              </a:lnSpc>
            </a:pPr>
            <a:endParaRPr lang="da-DK" sz="1600"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47362" y="3157532"/>
            <a:ext cx="4411038" cy="2939957"/>
          </a:xfrm>
          <a:prstGeom prst="rect">
            <a:avLst/>
          </a:prstGeom>
        </p:spPr>
      </p:pic>
    </p:spTree>
    <p:extLst>
      <p:ext uri="{BB962C8B-B14F-4D97-AF65-F5344CB8AC3E}">
        <p14:creationId xmlns:p14="http://schemas.microsoft.com/office/powerpoint/2010/main" val="38514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57547" y="262400"/>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Feedback</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324" y="970286"/>
            <a:ext cx="5637137" cy="5461783"/>
          </a:xfrm>
          <a:prstGeom prst="rect">
            <a:avLst/>
          </a:prstGeom>
        </p:spPr>
      </p:pic>
      <p:sp>
        <p:nvSpPr>
          <p:cNvPr id="4" name="Tekstfelt 3"/>
          <p:cNvSpPr txBox="1"/>
          <p:nvPr/>
        </p:nvSpPr>
        <p:spPr>
          <a:xfrm>
            <a:off x="7293764" y="970286"/>
            <a:ext cx="4284324" cy="4847994"/>
          </a:xfrm>
          <a:prstGeom prst="rect">
            <a:avLst/>
          </a:prstGeom>
          <a:noFill/>
        </p:spPr>
        <p:txBody>
          <a:bodyPr wrap="square" rtlCol="0">
            <a:spAutoFit/>
          </a:bodyPr>
          <a:lstStyle/>
          <a:p>
            <a:pPr>
              <a:lnSpc>
                <a:spcPct val="150000"/>
              </a:lnSpc>
            </a:pPr>
            <a:r>
              <a:rPr lang="da-DK" sz="1600" b="1" dirty="0" err="1">
                <a:latin typeface="Arial" panose="020B0604020202020204" pitchFamily="34" charset="0"/>
                <a:cs typeface="Arial" panose="020B0604020202020204" pitchFamily="34" charset="0"/>
              </a:rPr>
              <a:t>Feed</a:t>
            </a:r>
            <a:r>
              <a:rPr lang="da-DK" sz="1600" b="1" dirty="0">
                <a:latin typeface="Arial" panose="020B0604020202020204" pitchFamily="34" charset="0"/>
                <a:cs typeface="Arial" panose="020B0604020202020204" pitchFamily="34" charset="0"/>
              </a:rPr>
              <a:t> </a:t>
            </a:r>
            <a:r>
              <a:rPr lang="da-DK" sz="1600" b="1" dirty="0" smtClean="0">
                <a:latin typeface="Arial" panose="020B0604020202020204" pitchFamily="34" charset="0"/>
                <a:cs typeface="Arial" panose="020B0604020202020204" pitchFamily="34" charset="0"/>
              </a:rPr>
              <a:t>Now</a:t>
            </a:r>
            <a:r>
              <a:rPr lang="da-DK" sz="1600" dirty="0" smtClean="0">
                <a:latin typeface="Arial" panose="020B0604020202020204" pitchFamily="34" charset="0"/>
                <a:cs typeface="Arial" panose="020B0604020202020204" pitchFamily="34" charset="0"/>
              </a:rPr>
              <a:t>: tilpasse </a:t>
            </a:r>
            <a:r>
              <a:rPr lang="da-DK" sz="1600" dirty="0">
                <a:latin typeface="Arial" panose="020B0604020202020204" pitchFamily="34" charset="0"/>
                <a:cs typeface="Arial" panose="020B0604020202020204" pitchFamily="34" charset="0"/>
              </a:rPr>
              <a:t>målene ud fra barnets tilstand i nuet.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
            </a:r>
            <a:br>
              <a:rPr lang="da-DK" sz="1600" dirty="0">
                <a:latin typeface="Arial" panose="020B0604020202020204" pitchFamily="34" charset="0"/>
                <a:cs typeface="Arial" panose="020B0604020202020204" pitchFamily="34" charset="0"/>
              </a:rPr>
            </a:br>
            <a:r>
              <a:rPr lang="da-DK" sz="1600" b="1" dirty="0" err="1">
                <a:latin typeface="Arial" panose="020B0604020202020204" pitchFamily="34" charset="0"/>
                <a:cs typeface="Arial" panose="020B0604020202020204" pitchFamily="34" charset="0"/>
              </a:rPr>
              <a:t>Feed</a:t>
            </a:r>
            <a:r>
              <a:rPr lang="da-DK" sz="1600" b="1" dirty="0">
                <a:latin typeface="Arial" panose="020B0604020202020204" pitchFamily="34" charset="0"/>
                <a:cs typeface="Arial" panose="020B0604020202020204" pitchFamily="34" charset="0"/>
              </a:rPr>
              <a:t> </a:t>
            </a:r>
            <a:r>
              <a:rPr lang="da-DK" sz="1600" b="1" dirty="0" smtClean="0">
                <a:latin typeface="Arial" panose="020B0604020202020204" pitchFamily="34" charset="0"/>
                <a:cs typeface="Arial" panose="020B0604020202020204" pitchFamily="34" charset="0"/>
              </a:rPr>
              <a:t>Up</a:t>
            </a:r>
            <a:r>
              <a:rPr lang="da-DK" sz="1600" dirty="0" smtClean="0">
                <a:latin typeface="Arial" panose="020B0604020202020204" pitchFamily="34" charset="0"/>
                <a:cs typeface="Arial" panose="020B0604020202020204" pitchFamily="34" charset="0"/>
              </a:rPr>
              <a:t>: bevidstgøre </a:t>
            </a:r>
            <a:r>
              <a:rPr lang="da-DK" sz="1600" dirty="0">
                <a:latin typeface="Arial" panose="020B0604020202020204" pitchFamily="34" charset="0"/>
                <a:cs typeface="Arial" panose="020B0604020202020204" pitchFamily="34" charset="0"/>
              </a:rPr>
              <a:t>barnet om procesmålene og </a:t>
            </a:r>
            <a:r>
              <a:rPr lang="da-DK" sz="1600" dirty="0" smtClean="0">
                <a:latin typeface="Arial" panose="020B0604020202020204" pitchFamily="34" charset="0"/>
                <a:cs typeface="Arial" panose="020B0604020202020204" pitchFamily="34" charset="0"/>
              </a:rPr>
              <a:t>hvad </a:t>
            </a:r>
            <a:r>
              <a:rPr lang="da-DK" sz="1600" dirty="0">
                <a:latin typeface="Arial" panose="020B0604020202020204" pitchFamily="34" charset="0"/>
                <a:cs typeface="Arial" panose="020B0604020202020204" pitchFamily="34" charset="0"/>
              </a:rPr>
              <a:t>der er succeskriterierne for træningen.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
            </a:r>
            <a:br>
              <a:rPr lang="da-DK" sz="1600" dirty="0">
                <a:latin typeface="Arial" panose="020B0604020202020204" pitchFamily="34" charset="0"/>
                <a:cs typeface="Arial" panose="020B0604020202020204" pitchFamily="34" charset="0"/>
              </a:rPr>
            </a:br>
            <a:r>
              <a:rPr lang="da-DK" sz="1600" b="1" dirty="0" err="1">
                <a:latin typeface="Arial" panose="020B0604020202020204" pitchFamily="34" charset="0"/>
                <a:cs typeface="Arial" panose="020B0604020202020204" pitchFamily="34" charset="0"/>
              </a:rPr>
              <a:t>Feed</a:t>
            </a:r>
            <a:r>
              <a:rPr lang="da-DK" sz="1600" b="1" dirty="0">
                <a:latin typeface="Arial" panose="020B0604020202020204" pitchFamily="34" charset="0"/>
                <a:cs typeface="Arial" panose="020B0604020202020204" pitchFamily="34" charset="0"/>
              </a:rPr>
              <a:t> Back</a:t>
            </a:r>
            <a:r>
              <a:rPr lang="da-DK" sz="1600" dirty="0">
                <a:latin typeface="Arial" panose="020B0604020202020204" pitchFamily="34" charset="0"/>
                <a:cs typeface="Arial" panose="020B0604020202020204" pitchFamily="34" charset="0"/>
              </a:rPr>
              <a:t>, fordi det synliggør, hvordan processen foregik.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
            </a:r>
            <a:br>
              <a:rPr lang="da-DK" sz="1600" dirty="0">
                <a:latin typeface="Arial" panose="020B0604020202020204" pitchFamily="34" charset="0"/>
                <a:cs typeface="Arial" panose="020B0604020202020204" pitchFamily="34" charset="0"/>
              </a:rPr>
            </a:br>
            <a:r>
              <a:rPr lang="da-DK" sz="1600" b="1" dirty="0" err="1">
                <a:latin typeface="Arial" panose="020B0604020202020204" pitchFamily="34" charset="0"/>
                <a:cs typeface="Arial" panose="020B0604020202020204" pitchFamily="34" charset="0"/>
              </a:rPr>
              <a:t>Feed</a:t>
            </a:r>
            <a:r>
              <a:rPr lang="da-DK" sz="1600" b="1" dirty="0">
                <a:latin typeface="Arial" panose="020B0604020202020204" pitchFamily="34" charset="0"/>
                <a:cs typeface="Arial" panose="020B0604020202020204" pitchFamily="34" charset="0"/>
              </a:rPr>
              <a:t> Forward</a:t>
            </a:r>
            <a:r>
              <a:rPr lang="da-DK" sz="1600" dirty="0">
                <a:latin typeface="Arial" panose="020B0604020202020204" pitchFamily="34" charset="0"/>
                <a:cs typeface="Arial" panose="020B0604020202020204" pitchFamily="34" charset="0"/>
              </a:rPr>
              <a:t>, fordi den samler op på </a:t>
            </a:r>
            <a:r>
              <a:rPr lang="da-DK" sz="1600" dirty="0" err="1">
                <a:latin typeface="Arial" panose="020B0604020202020204" pitchFamily="34" charset="0"/>
                <a:cs typeface="Arial" panose="020B0604020202020204" pitchFamily="34" charset="0"/>
              </a:rPr>
              <a:t>Feed</a:t>
            </a:r>
            <a:r>
              <a:rPr lang="da-DK" sz="1600" dirty="0">
                <a:latin typeface="Arial" panose="020B0604020202020204" pitchFamily="34" charset="0"/>
                <a:cs typeface="Arial" panose="020B0604020202020204" pitchFamily="34" charset="0"/>
              </a:rPr>
              <a:t> Up og </a:t>
            </a:r>
            <a:r>
              <a:rPr lang="da-DK" sz="1600" dirty="0" err="1">
                <a:latin typeface="Arial" panose="020B0604020202020204" pitchFamily="34" charset="0"/>
                <a:cs typeface="Arial" panose="020B0604020202020204" pitchFamily="34" charset="0"/>
              </a:rPr>
              <a:t>Feed</a:t>
            </a:r>
            <a:r>
              <a:rPr lang="da-DK" sz="1600" dirty="0">
                <a:latin typeface="Arial" panose="020B0604020202020204" pitchFamily="34" charset="0"/>
                <a:cs typeface="Arial" panose="020B0604020202020204" pitchFamily="34" charset="0"/>
              </a:rPr>
              <a:t> Back og har til hensigt at sikre en læringsproces fremadrettet. </a:t>
            </a:r>
          </a:p>
        </p:txBody>
      </p:sp>
    </p:spTree>
    <p:extLst>
      <p:ext uri="{BB962C8B-B14F-4D97-AF65-F5344CB8AC3E}">
        <p14:creationId xmlns:p14="http://schemas.microsoft.com/office/powerpoint/2010/main" val="25052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57547" y="262400"/>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Feedback</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5" name="Billede 4"/>
          <p:cNvPicPr/>
          <p:nvPr/>
        </p:nvPicPr>
        <p:blipFill>
          <a:blip r:embed="rId4">
            <a:extLst>
              <a:ext uri="{28A0092B-C50C-407E-A947-70E740481C1C}">
                <a14:useLocalDpi xmlns:a14="http://schemas.microsoft.com/office/drawing/2010/main" val="0"/>
              </a:ext>
            </a:extLst>
          </a:blip>
          <a:stretch>
            <a:fillRect/>
          </a:stretch>
        </p:blipFill>
        <p:spPr>
          <a:xfrm>
            <a:off x="2866072" y="861380"/>
            <a:ext cx="5435448" cy="1548357"/>
          </a:xfrm>
          <a:prstGeom prst="rect">
            <a:avLst/>
          </a:prstGeom>
        </p:spPr>
      </p:pic>
      <p:sp>
        <p:nvSpPr>
          <p:cNvPr id="3" name="Rektangel 2"/>
          <p:cNvSpPr/>
          <p:nvPr/>
        </p:nvSpPr>
        <p:spPr>
          <a:xfrm>
            <a:off x="8908094" y="810013"/>
            <a:ext cx="2753474" cy="5801588"/>
          </a:xfrm>
          <a:prstGeom prst="rect">
            <a:avLst/>
          </a:prstGeom>
        </p:spPr>
        <p:txBody>
          <a:bodyPr wrap="square">
            <a:spAutoFit/>
          </a:bodyPr>
          <a:lstStyle/>
          <a:p>
            <a:pPr>
              <a:lnSpc>
                <a:spcPct val="150000"/>
              </a:lnSpc>
              <a:spcAft>
                <a:spcPts val="800"/>
              </a:spcAft>
            </a:pPr>
            <a:r>
              <a:rPr lang="da-DK" sz="1300" b="1" dirty="0" smtClean="0">
                <a:latin typeface="Arial" panose="020B0604020202020204" pitchFamily="34" charset="0"/>
                <a:ea typeface="Times New Roman" panose="02020603050405020304" pitchFamily="18" charset="0"/>
                <a:cs typeface="Arial" panose="020B0604020202020204" pitchFamily="34" charset="0"/>
              </a:rPr>
              <a:t>Evaluerende</a:t>
            </a:r>
            <a:r>
              <a:rPr lang="da-DK" sz="1300" b="1" dirty="0">
                <a:latin typeface="Arial" panose="020B0604020202020204" pitchFamily="34" charset="0"/>
                <a:ea typeface="Times New Roman" panose="02020603050405020304" pitchFamily="18" charset="0"/>
                <a:cs typeface="Arial" panose="020B0604020202020204" pitchFamily="34" charset="0"/>
              </a:rPr>
              <a:t>: </a:t>
            </a:r>
            <a:r>
              <a:rPr lang="da-DK" sz="1300" dirty="0" smtClean="0">
                <a:latin typeface="Arial" panose="020B0604020202020204" pitchFamily="34" charset="0"/>
                <a:ea typeface="Times New Roman" panose="02020603050405020304" pitchFamily="18" charset="0"/>
                <a:cs typeface="Arial" panose="020B0604020202020204" pitchFamily="34" charset="0"/>
              </a:rPr>
              <a:t>Den giver </a:t>
            </a:r>
            <a:r>
              <a:rPr lang="da-DK" sz="1300" dirty="0">
                <a:latin typeface="Arial" panose="020B0604020202020204" pitchFamily="34" charset="0"/>
                <a:ea typeface="Times New Roman" panose="02020603050405020304" pitchFamily="18" charset="0"/>
                <a:cs typeface="Arial" panose="020B0604020202020204" pitchFamily="34" charset="0"/>
              </a:rPr>
              <a:t>vished. </a:t>
            </a:r>
            <a:r>
              <a:rPr lang="da-DK" sz="1300" dirty="0" smtClean="0">
                <a:latin typeface="Arial" panose="020B0604020202020204" pitchFamily="34" charset="0"/>
                <a:ea typeface="Times New Roman" panose="02020603050405020304" pitchFamily="18" charset="0"/>
                <a:cs typeface="Arial" panose="020B0604020202020204" pitchFamily="34" charset="0"/>
              </a:rPr>
              <a:t>Dit barn </a:t>
            </a:r>
            <a:r>
              <a:rPr lang="da-DK" sz="1300" dirty="0">
                <a:latin typeface="Arial" panose="020B0604020202020204" pitchFamily="34" charset="0"/>
                <a:ea typeface="Times New Roman" panose="02020603050405020304" pitchFamily="18" charset="0"/>
                <a:cs typeface="Arial" panose="020B0604020202020204" pitchFamily="34" charset="0"/>
              </a:rPr>
              <a:t>evalueres op imod noget eller nogen. </a:t>
            </a:r>
            <a:r>
              <a:rPr lang="da-DK" sz="1300" dirty="0" smtClean="0">
                <a:latin typeface="Arial" panose="020B0604020202020204" pitchFamily="34" charset="0"/>
                <a:ea typeface="Times New Roman" panose="02020603050405020304" pitchFamily="18" charset="0"/>
                <a:cs typeface="Arial" panose="020B0604020202020204" pitchFamily="34" charset="0"/>
              </a:rPr>
              <a:t>Din barn ved, hvad </a:t>
            </a:r>
            <a:r>
              <a:rPr lang="da-DK" sz="1300" dirty="0">
                <a:latin typeface="Arial" panose="020B0604020202020204" pitchFamily="34" charset="0"/>
                <a:ea typeface="Times New Roman" panose="02020603050405020304" pitchFamily="18" charset="0"/>
                <a:cs typeface="Arial" panose="020B0604020202020204" pitchFamily="34" charset="0"/>
              </a:rPr>
              <a:t>der forventes eller hvad der </a:t>
            </a:r>
            <a:r>
              <a:rPr lang="da-DK" sz="1300">
                <a:latin typeface="Arial" panose="020B0604020202020204" pitchFamily="34" charset="0"/>
                <a:ea typeface="Times New Roman" panose="02020603050405020304" pitchFamily="18" charset="0"/>
                <a:cs typeface="Arial" panose="020B0604020202020204" pitchFamily="34" charset="0"/>
              </a:rPr>
              <a:t>skal </a:t>
            </a:r>
            <a:r>
              <a:rPr lang="da-DK" sz="1300" smtClean="0">
                <a:latin typeface="Arial" panose="020B0604020202020204" pitchFamily="34" charset="0"/>
                <a:ea typeface="Times New Roman" panose="02020603050405020304" pitchFamily="18" charset="0"/>
                <a:cs typeface="Arial" panose="020B0604020202020204" pitchFamily="34" charset="0"/>
              </a:rPr>
              <a:t>præsteres. </a:t>
            </a:r>
            <a:endParaRPr lang="da-DK" sz="13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300" dirty="0">
                <a:latin typeface="Arial" panose="020B0604020202020204" pitchFamily="34" charset="0"/>
                <a:ea typeface="Times New Roman" panose="02020603050405020304" pitchFamily="18" charset="0"/>
                <a:cs typeface="Arial" panose="020B0604020202020204" pitchFamily="34" charset="0"/>
              </a:rPr>
              <a:t/>
            </a:r>
            <a:br>
              <a:rPr lang="da-DK" sz="1300" dirty="0">
                <a:latin typeface="Arial" panose="020B0604020202020204" pitchFamily="34" charset="0"/>
                <a:ea typeface="Times New Roman" panose="02020603050405020304" pitchFamily="18" charset="0"/>
                <a:cs typeface="Arial" panose="020B0604020202020204" pitchFamily="34" charset="0"/>
              </a:rPr>
            </a:br>
            <a:r>
              <a:rPr lang="da-DK" sz="1300" dirty="0">
                <a:latin typeface="Arial" panose="020B0604020202020204" pitchFamily="34" charset="0"/>
                <a:ea typeface="Times New Roman" panose="02020603050405020304" pitchFamily="18" charset="0"/>
                <a:cs typeface="Arial" panose="020B0604020202020204" pitchFamily="34" charset="0"/>
              </a:rPr>
              <a:t>Vær her særligt opmærksom på at give konstruktive evalueringer f.eks. ”hvad er gået godt?”, ”hvad har du lært?” og ”hvad skal der gøres endnu mere af til næste gang?”</a:t>
            </a:r>
          </a:p>
          <a:p>
            <a:pPr>
              <a:lnSpc>
                <a:spcPct val="150000"/>
              </a:lnSpc>
              <a:spcAft>
                <a:spcPts val="800"/>
              </a:spcAft>
            </a:pPr>
            <a:r>
              <a:rPr lang="da-DK" sz="1300" dirty="0">
                <a:latin typeface="Arial" panose="020B0604020202020204" pitchFamily="34" charset="0"/>
                <a:ea typeface="Times New Roman" panose="02020603050405020304" pitchFamily="18" charset="0"/>
                <a:cs typeface="Arial" panose="020B0604020202020204" pitchFamily="34" charset="0"/>
              </a:rPr>
              <a:t>F.eks. ”Du har et mål om xx, hvad skal der til for, at du indfrier det mål</a:t>
            </a:r>
            <a:r>
              <a:rPr lang="da-DK" sz="1300" dirty="0" smtClean="0">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800"/>
              </a:spcAft>
            </a:pPr>
            <a:r>
              <a:rPr lang="da-DK" sz="1300" dirty="0" smtClean="0">
                <a:latin typeface="Arial" panose="020B0604020202020204" pitchFamily="34" charset="0"/>
                <a:ea typeface="Times New Roman" panose="02020603050405020304" pitchFamily="18" charset="0"/>
                <a:cs typeface="Arial" panose="020B0604020202020204" pitchFamily="34" charset="0"/>
              </a:rPr>
              <a:t>”</a:t>
            </a:r>
            <a:r>
              <a:rPr lang="da-DK" sz="1300" dirty="0">
                <a:latin typeface="Arial" panose="020B0604020202020204" pitchFamily="34" charset="0"/>
                <a:ea typeface="Times New Roman" panose="02020603050405020304" pitchFamily="18" charset="0"/>
                <a:cs typeface="Arial" panose="020B0604020202020204" pitchFamily="34" charset="0"/>
              </a:rPr>
              <a:t>I dag gik ikke helt som forventet, hvad tænker du, at du skal gøre anderledes næste gang?”. </a:t>
            </a:r>
            <a:endParaRPr lang="da-DK" sz="13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ktangel 6"/>
          <p:cNvSpPr/>
          <p:nvPr/>
        </p:nvSpPr>
        <p:spPr>
          <a:xfrm>
            <a:off x="1038786" y="2250935"/>
            <a:ext cx="1947019" cy="4301177"/>
          </a:xfrm>
          <a:prstGeom prst="rect">
            <a:avLst/>
          </a:prstGeom>
        </p:spPr>
        <p:txBody>
          <a:bodyPr wrap="square">
            <a:spAutoFit/>
          </a:bodyPr>
          <a:lstStyle/>
          <a:p>
            <a:pPr>
              <a:lnSpc>
                <a:spcPct val="150000"/>
              </a:lnSpc>
              <a:spcAft>
                <a:spcPts val="800"/>
              </a:spcAft>
            </a:pPr>
            <a:r>
              <a:rPr lang="da-DK" sz="1300" b="1" dirty="0">
                <a:latin typeface="Arial" panose="020B0604020202020204" pitchFamily="34" charset="0"/>
                <a:ea typeface="Times New Roman" panose="02020603050405020304" pitchFamily="18" charset="0"/>
                <a:cs typeface="Arial" panose="020B0604020202020204" pitchFamily="34" charset="0"/>
              </a:rPr>
              <a:t>Anerkendende: </a:t>
            </a:r>
            <a:r>
              <a:rPr lang="da-DK" sz="1300" dirty="0">
                <a:latin typeface="Arial" panose="020B0604020202020204" pitchFamily="34" charset="0"/>
                <a:ea typeface="Times New Roman" panose="02020603050405020304" pitchFamily="18" charset="0"/>
                <a:cs typeface="Arial" panose="020B0604020202020204" pitchFamily="34" charset="0"/>
              </a:rPr>
              <a:t>Den rammer behovet for at føle sig set og at dit barn føler, at han/hun gør en forskel. Dit barns indsats og bidrag betyder noget. </a:t>
            </a:r>
            <a:endParaRPr lang="da-DK" sz="13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300" dirty="0" smtClean="0">
                <a:latin typeface="Arial" panose="020B0604020202020204" pitchFamily="34" charset="0"/>
                <a:ea typeface="Times New Roman" panose="02020603050405020304" pitchFamily="18" charset="0"/>
                <a:cs typeface="Arial" panose="020B0604020202020204" pitchFamily="34" charset="0"/>
              </a:rPr>
              <a:t>F.eks</a:t>
            </a:r>
            <a:r>
              <a:rPr lang="da-DK" sz="1300" dirty="0">
                <a:latin typeface="Arial" panose="020B0604020202020204" pitchFamily="34" charset="0"/>
                <a:ea typeface="Times New Roman" panose="02020603050405020304" pitchFamily="18" charset="0"/>
                <a:cs typeface="Arial" panose="020B0604020202020204" pitchFamily="34" charset="0"/>
              </a:rPr>
              <a:t>. ”Tak fordi du hjalp til i dag</a:t>
            </a:r>
            <a:r>
              <a:rPr lang="da-DK" sz="13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spcAft>
                <a:spcPts val="800"/>
              </a:spcAft>
            </a:pPr>
            <a:r>
              <a:rPr lang="da-DK" sz="1300" dirty="0" smtClean="0">
                <a:latin typeface="Arial" panose="020B0604020202020204" pitchFamily="34" charset="0"/>
                <a:ea typeface="Times New Roman" panose="02020603050405020304" pitchFamily="18" charset="0"/>
                <a:cs typeface="Arial" panose="020B0604020202020204" pitchFamily="34" charset="0"/>
              </a:rPr>
              <a:t>”</a:t>
            </a:r>
            <a:r>
              <a:rPr lang="da-DK" sz="1300" dirty="0">
                <a:latin typeface="Arial" panose="020B0604020202020204" pitchFamily="34" charset="0"/>
                <a:ea typeface="Times New Roman" panose="02020603050405020304" pitchFamily="18" charset="0"/>
                <a:cs typeface="Arial" panose="020B0604020202020204" pitchFamily="34" charset="0"/>
              </a:rPr>
              <a:t>Det var så flot, at du tog dig tid til at vente på din holdkammerat”, </a:t>
            </a:r>
            <a:endParaRPr lang="da-DK" sz="13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300" dirty="0" smtClean="0">
                <a:latin typeface="Arial" panose="020B0604020202020204" pitchFamily="34" charset="0"/>
                <a:ea typeface="Times New Roman" panose="02020603050405020304" pitchFamily="18" charset="0"/>
                <a:cs typeface="Arial" panose="020B0604020202020204" pitchFamily="34" charset="0"/>
              </a:rPr>
              <a:t>”</a:t>
            </a:r>
            <a:r>
              <a:rPr lang="da-DK" sz="1300" dirty="0">
                <a:latin typeface="Arial" panose="020B0604020202020204" pitchFamily="34" charset="0"/>
                <a:ea typeface="Times New Roman" panose="02020603050405020304" pitchFamily="18" charset="0"/>
                <a:cs typeface="Arial" panose="020B0604020202020204" pitchFamily="34" charset="0"/>
              </a:rPr>
              <a:t>Tak for dine input”. </a:t>
            </a:r>
          </a:p>
        </p:txBody>
      </p:sp>
      <p:sp>
        <p:nvSpPr>
          <p:cNvPr id="8" name="Rektangel 7"/>
          <p:cNvSpPr/>
          <p:nvPr/>
        </p:nvSpPr>
        <p:spPr>
          <a:xfrm>
            <a:off x="4465824" y="2235077"/>
            <a:ext cx="2736351" cy="4498667"/>
          </a:xfrm>
          <a:prstGeom prst="rect">
            <a:avLst/>
          </a:prstGeom>
        </p:spPr>
        <p:txBody>
          <a:bodyPr wrap="square">
            <a:spAutoFit/>
          </a:bodyPr>
          <a:lstStyle/>
          <a:p>
            <a:pPr>
              <a:lnSpc>
                <a:spcPct val="150000"/>
              </a:lnSpc>
              <a:spcAft>
                <a:spcPts val="800"/>
              </a:spcAft>
            </a:pPr>
            <a:r>
              <a:rPr lang="da-DK" sz="1300" b="1" dirty="0">
                <a:latin typeface="Arial" panose="020B0604020202020204" pitchFamily="34" charset="0"/>
                <a:ea typeface="Times New Roman" panose="02020603050405020304" pitchFamily="18" charset="0"/>
                <a:cs typeface="Arial" panose="020B0604020202020204" pitchFamily="34" charset="0"/>
              </a:rPr>
              <a:t>Udviklende: </a:t>
            </a:r>
            <a:r>
              <a:rPr lang="da-DK" sz="1300" dirty="0">
                <a:latin typeface="Arial" panose="020B0604020202020204" pitchFamily="34" charset="0"/>
                <a:ea typeface="Times New Roman" panose="02020603050405020304" pitchFamily="18" charset="0"/>
                <a:cs typeface="Arial" panose="020B0604020202020204" pitchFamily="34" charset="0"/>
              </a:rPr>
              <a:t>Den hjælper dit barn til at blive dygtigere og gør dit barn klogere på sig selv. Dit barn styrker sine evner. </a:t>
            </a:r>
          </a:p>
          <a:p>
            <a:pPr>
              <a:lnSpc>
                <a:spcPct val="150000"/>
              </a:lnSpc>
              <a:spcAft>
                <a:spcPts val="800"/>
              </a:spcAft>
            </a:pPr>
            <a:r>
              <a:rPr lang="da-DK" sz="1300" dirty="0">
                <a:latin typeface="Arial" panose="020B0604020202020204" pitchFamily="34" charset="0"/>
                <a:ea typeface="Times New Roman" panose="02020603050405020304" pitchFamily="18" charset="0"/>
                <a:cs typeface="Arial" panose="020B0604020202020204" pitchFamily="34" charset="0"/>
              </a:rPr>
              <a:t>F.eks. ”Det er virkelig godt at se, at du prioriterer dine lektier og det vil være rigtig godt, hvis du fremad kan gå i gang lidt tidligere, så du kan nå at få din søvn</a:t>
            </a:r>
            <a:r>
              <a:rPr lang="da-DK" sz="1300" dirty="0" smtClean="0">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800"/>
              </a:spcAft>
            </a:pPr>
            <a:r>
              <a:rPr lang="da-DK" sz="1300" dirty="0" smtClean="0">
                <a:latin typeface="Arial" panose="020B0604020202020204" pitchFamily="34" charset="0"/>
                <a:ea typeface="Times New Roman" panose="02020603050405020304" pitchFamily="18" charset="0"/>
                <a:cs typeface="Arial" panose="020B0604020202020204" pitchFamily="34" charset="0"/>
              </a:rPr>
              <a:t>”</a:t>
            </a:r>
            <a:r>
              <a:rPr lang="da-DK" sz="1300" dirty="0">
                <a:latin typeface="Arial" panose="020B0604020202020204" pitchFamily="34" charset="0"/>
                <a:ea typeface="Times New Roman" panose="02020603050405020304" pitchFamily="18" charset="0"/>
                <a:cs typeface="Arial" panose="020B0604020202020204" pitchFamily="34" charset="0"/>
              </a:rPr>
              <a:t>Det var skønt at se, hvordan du bare bliver ved med at kæmpe, fortsæt det gode arbejde, det kommer du til at mærke en forskel ved”.</a:t>
            </a:r>
          </a:p>
        </p:txBody>
      </p:sp>
    </p:spTree>
    <p:extLst>
      <p:ext uri="{BB962C8B-B14F-4D97-AF65-F5344CB8AC3E}">
        <p14:creationId xmlns:p14="http://schemas.microsoft.com/office/powerpoint/2010/main" val="156730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73F81804712514682CCE7452CD89431" ma:contentTypeVersion="18" ma:contentTypeDescription="Opret et nyt dokument." ma:contentTypeScope="" ma:versionID="8dd473efd686f220ed1331555cc722ae">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4c65d4a3ca1283531a114c3fb5def228"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7AE41-9A36-4903-BF1A-82717B13BD99}">
  <ds:schemaRefs>
    <ds:schemaRef ds:uri="http://purl.org/dc/terms/"/>
    <ds:schemaRef ds:uri="http://schemas.openxmlformats.org/package/2006/metadata/core-properties"/>
    <ds:schemaRef ds:uri="20741a84-6104-4cdc-8c70-eca0c2de1303"/>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0fd8fb3-0b55-40c5-8c15-3a3ad201fdd3"/>
    <ds:schemaRef ds:uri="http://www.w3.org/XML/1998/namespace"/>
  </ds:schemaRefs>
</ds:datastoreItem>
</file>

<file path=customXml/itemProps2.xml><?xml version="1.0" encoding="utf-8"?>
<ds:datastoreItem xmlns:ds="http://schemas.openxmlformats.org/officeDocument/2006/customXml" ds:itemID="{93A8E6CE-32DC-4443-886E-D1C151977CE4}">
  <ds:schemaRefs>
    <ds:schemaRef ds:uri="http://schemas.microsoft.com/sharepoint/v3/contenttype/forms"/>
  </ds:schemaRefs>
</ds:datastoreItem>
</file>

<file path=customXml/itemProps3.xml><?xml version="1.0" encoding="utf-8"?>
<ds:datastoreItem xmlns:ds="http://schemas.openxmlformats.org/officeDocument/2006/customXml" ds:itemID="{524805B9-55ED-4445-936F-BC5E0839DAC6}"/>
</file>

<file path=docProps/app.xml><?xml version="1.0" encoding="utf-8"?>
<Properties xmlns="http://schemas.openxmlformats.org/officeDocument/2006/extended-properties" xmlns:vt="http://schemas.openxmlformats.org/officeDocument/2006/docPropsVTypes">
  <Template>TD Powerpoint skabelon</Template>
  <TotalTime>1382</TotalTime>
  <Words>1512</Words>
  <Application>Microsoft Office PowerPoint</Application>
  <PresentationFormat>Widescreen</PresentationFormat>
  <Paragraphs>151</Paragraphs>
  <Slides>17</Slides>
  <Notes>17</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17</vt:i4>
      </vt:variant>
    </vt:vector>
  </HeadingPairs>
  <TitlesOfParts>
    <vt:vector size="24" baseType="lpstr">
      <vt:lpstr>Arial</vt:lpstr>
      <vt:lpstr>Arial Black</vt:lpstr>
      <vt:lpstr>Calibri</vt:lpstr>
      <vt:lpstr>Calibri Light</vt:lpstr>
      <vt:lpstr>Symbol</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87</cp:revision>
  <dcterms:created xsi:type="dcterms:W3CDTF">2024-06-04T06:36:41Z</dcterms:created>
  <dcterms:modified xsi:type="dcterms:W3CDTF">2024-10-04T11:07:52Z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