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95" r:id="rId5"/>
    <p:sldId id="399" r:id="rId6"/>
    <p:sldId id="430" r:id="rId7"/>
    <p:sldId id="404" r:id="rId8"/>
    <p:sldId id="421" r:id="rId9"/>
    <p:sldId id="412" r:id="rId10"/>
    <p:sldId id="425" r:id="rId11"/>
    <p:sldId id="426" r:id="rId12"/>
    <p:sldId id="427" r:id="rId13"/>
    <p:sldId id="428" r:id="rId14"/>
    <p:sldId id="429" r:id="rId15"/>
    <p:sldId id="424" r:id="rId16"/>
    <p:sldId id="413" r:id="rId17"/>
    <p:sldId id="414" r:id="rId18"/>
    <p:sldId id="415" r:id="rId19"/>
    <p:sldId id="416" r:id="rId20"/>
    <p:sldId id="417" r:id="rId21"/>
    <p:sldId id="418" r:id="rId22"/>
    <p:sldId id="419" r:id="rId23"/>
    <p:sldId id="420" r:id="rId24"/>
    <p:sldId id="258"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30"/>
            <p14:sldId id="404"/>
            <p14:sldId id="421"/>
            <p14:sldId id="412"/>
            <p14:sldId id="425"/>
            <p14:sldId id="426"/>
            <p14:sldId id="427"/>
            <p14:sldId id="428"/>
            <p14:sldId id="429"/>
            <p14:sldId id="424"/>
            <p14:sldId id="413"/>
            <p14:sldId id="414"/>
            <p14:sldId id="415"/>
            <p14:sldId id="416"/>
            <p14:sldId id="417"/>
            <p14:sldId id="418"/>
            <p14:sldId id="419"/>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F48"/>
    <a:srgbClr val="E7334B"/>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40" autoAdjust="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04-10-2024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144546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187703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318629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152780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219438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137217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16</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17</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18</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19</a:t>
            </a:fld>
            <a:endParaRPr lang="da-DK"/>
          </a:p>
        </p:txBody>
      </p:sp>
    </p:spTree>
    <p:extLst>
      <p:ext uri="{BB962C8B-B14F-4D97-AF65-F5344CB8AC3E}">
        <p14:creationId xmlns:p14="http://schemas.microsoft.com/office/powerpoint/2010/main" val="92747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20</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22597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77184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10102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256553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340943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286326" y="2704901"/>
            <a:ext cx="11905674" cy="2800767"/>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Forståelse &amp; </a:t>
            </a:r>
          </a:p>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forventningsafstemning</a:t>
            </a:r>
          </a:p>
          <a:p>
            <a:pPr marR="0" lvl="0" indent="0" fontAlgn="auto">
              <a:lnSpc>
                <a:spcPct val="100000"/>
              </a:lnSpc>
              <a:spcBef>
                <a:spcPts val="0"/>
              </a:spcBef>
              <a:spcAft>
                <a:spcPts val="0"/>
              </a:spcAft>
              <a:buClrTx/>
              <a:buSzTx/>
              <a:buFontTx/>
              <a:buNone/>
              <a:tabLst/>
              <a:defRPr/>
            </a:pP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828932" y="836457"/>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Praktisk støtte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097281" y="1702012"/>
            <a:ext cx="9783155" cy="4253537"/>
          </a:xfrm>
          <a:prstGeom prst="rect">
            <a:avLst/>
          </a:prstGeom>
        </p:spPr>
        <p:txBody>
          <a:bodyPr wrap="square">
            <a:spAutoFit/>
          </a:bodyPr>
          <a:lstStyle/>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Madpakker </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Transporterer </a:t>
            </a:r>
            <a:r>
              <a:rPr lang="da-DK" sz="1400" dirty="0">
                <a:latin typeface="Arial" panose="020B0604020202020204" pitchFamily="34" charset="0"/>
                <a:cs typeface="Arial" panose="020B0604020202020204" pitchFamily="34" charset="0"/>
              </a:rPr>
              <a:t>fra a til </a:t>
            </a:r>
            <a:r>
              <a:rPr lang="da-DK" sz="1400" dirty="0" smtClean="0">
                <a:latin typeface="Arial" panose="020B0604020202020204" pitchFamily="34" charset="0"/>
                <a:cs typeface="Arial" panose="020B0604020202020204" pitchFamily="34" charset="0"/>
              </a:rPr>
              <a:t>b.</a:t>
            </a: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H</a:t>
            </a:r>
            <a:r>
              <a:rPr lang="da-DK" sz="1400" dirty="0" smtClean="0">
                <a:latin typeface="Arial" panose="020B0604020202020204" pitchFamily="34" charset="0"/>
                <a:cs typeface="Arial" panose="020B0604020202020204" pitchFamily="34" charset="0"/>
              </a:rPr>
              <a:t>jælper </a:t>
            </a:r>
            <a:r>
              <a:rPr lang="da-DK" sz="1400" dirty="0">
                <a:latin typeface="Arial" panose="020B0604020202020204" pitchFamily="34" charset="0"/>
                <a:cs typeface="Arial" panose="020B0604020202020204" pitchFamily="34" charset="0"/>
              </a:rPr>
              <a:t>med praktiske ting omkring udstyr og klargøring til konkurrence. </a:t>
            </a:r>
            <a:endParaRPr lang="da-DK"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Frivillig </a:t>
            </a:r>
            <a:r>
              <a:rPr lang="da-DK" sz="1400" dirty="0">
                <a:latin typeface="Arial" panose="020B0604020202020204" pitchFamily="34" charset="0"/>
                <a:cs typeface="Arial" panose="020B0604020202020204" pitchFamily="34" charset="0"/>
              </a:rPr>
              <a:t>i </a:t>
            </a:r>
            <a:r>
              <a:rPr lang="da-DK" sz="1400" dirty="0" smtClean="0">
                <a:latin typeface="Arial" panose="020B0604020202020204" pitchFamily="34" charset="0"/>
                <a:cs typeface="Arial" panose="020B0604020202020204" pitchFamily="34" charset="0"/>
              </a:rPr>
              <a:t>klubben.</a:t>
            </a: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Der </a:t>
            </a:r>
            <a:r>
              <a:rPr lang="da-DK" sz="1400" dirty="0">
                <a:latin typeface="Arial" panose="020B0604020202020204" pitchFamily="34" charset="0"/>
                <a:cs typeface="Arial" panose="020B0604020202020204" pitchFamily="34" charset="0"/>
              </a:rPr>
              <a:t>er </a:t>
            </a:r>
            <a:r>
              <a:rPr lang="da-DK" sz="1400" dirty="0" smtClean="0">
                <a:latin typeface="Arial" panose="020B0604020202020204" pitchFamily="34" charset="0"/>
                <a:cs typeface="Arial" panose="020B0604020202020204" pitchFamily="34" charset="0"/>
              </a:rPr>
              <a:t>stor </a:t>
            </a:r>
            <a:r>
              <a:rPr lang="da-DK" sz="1400" dirty="0">
                <a:latin typeface="Arial" panose="020B0604020202020204" pitchFamily="34" charset="0"/>
                <a:cs typeface="Arial" panose="020B0604020202020204" pitchFamily="34" charset="0"/>
              </a:rPr>
              <a:t>forskel på sportsgrene.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Skal </a:t>
            </a:r>
            <a:r>
              <a:rPr lang="da-DK" sz="1400" dirty="0">
                <a:latin typeface="Arial" panose="020B0604020202020204" pitchFamily="34" charset="0"/>
                <a:cs typeface="Arial" panose="020B0604020202020204" pitchFamily="34" charset="0"/>
              </a:rPr>
              <a:t>I</a:t>
            </a:r>
            <a:r>
              <a:rPr lang="da-DK" sz="1400" dirty="0" smtClean="0">
                <a:latin typeface="Arial" panose="020B0604020202020204" pitchFamily="34" charset="0"/>
                <a:cs typeface="Arial" panose="020B0604020202020204" pitchFamily="34" charset="0"/>
              </a:rPr>
              <a:t> </a:t>
            </a:r>
            <a:r>
              <a:rPr lang="da-DK" sz="1400" dirty="0">
                <a:latin typeface="Arial" panose="020B0604020202020204" pitchFamily="34" charset="0"/>
                <a:cs typeface="Arial" panose="020B0604020202020204" pitchFamily="34" charset="0"/>
              </a:rPr>
              <a:t>hjælpe til med kørsel til en konkurrence eller skal I</a:t>
            </a:r>
            <a:r>
              <a:rPr lang="da-DK" sz="1400" dirty="0" smtClean="0">
                <a:latin typeface="Arial" panose="020B0604020202020204" pitchFamily="34" charset="0"/>
                <a:cs typeface="Arial" panose="020B0604020202020204" pitchFamily="34" charset="0"/>
              </a:rPr>
              <a:t> </a:t>
            </a:r>
            <a:r>
              <a:rPr lang="da-DK" sz="1400" dirty="0">
                <a:latin typeface="Arial" panose="020B0604020202020204" pitchFamily="34" charset="0"/>
                <a:cs typeface="Arial" panose="020B0604020202020204" pitchFamily="34" charset="0"/>
              </a:rPr>
              <a:t>hjælpe en sejler med klargøring af båd osv.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Obs!</a:t>
            </a:r>
          </a:p>
          <a:p>
            <a:pPr>
              <a:lnSpc>
                <a:spcPct val="150000"/>
              </a:lnSpc>
            </a:pPr>
            <a:r>
              <a:rPr lang="da-DK" sz="1400" dirty="0" smtClean="0">
                <a:latin typeface="Arial" panose="020B0604020202020204" pitchFamily="34" charset="0"/>
                <a:cs typeface="Arial" panose="020B0604020202020204" pitchFamily="34" charset="0"/>
              </a:rPr>
              <a:t>Vær </a:t>
            </a:r>
            <a:r>
              <a:rPr lang="da-DK" sz="1400" dirty="0">
                <a:latin typeface="Arial" panose="020B0604020202020204" pitchFamily="34" charset="0"/>
                <a:cs typeface="Arial" panose="020B0604020202020204" pitchFamily="34" charset="0"/>
              </a:rPr>
              <a:t>opmærksom på ikke at kompensere på </a:t>
            </a:r>
            <a:r>
              <a:rPr lang="da-DK" sz="1400" dirty="0" smtClean="0">
                <a:latin typeface="Arial" panose="020B0604020202020204" pitchFamily="34" charset="0"/>
                <a:cs typeface="Arial" panose="020B0604020202020204" pitchFamily="34" charset="0"/>
              </a:rPr>
              <a:t>dit barns </a:t>
            </a:r>
            <a:r>
              <a:rPr lang="da-DK" sz="1400" dirty="0">
                <a:latin typeface="Arial" panose="020B0604020202020204" pitchFamily="34" charset="0"/>
                <a:cs typeface="Arial" panose="020B0604020202020204" pitchFamily="34" charset="0"/>
              </a:rPr>
              <a:t>manglende tid, så </a:t>
            </a:r>
            <a:r>
              <a:rPr lang="da-DK" sz="1400" dirty="0" smtClean="0">
                <a:latin typeface="Arial" panose="020B0604020202020204" pitchFamily="34" charset="0"/>
                <a:cs typeface="Arial" panose="020B0604020202020204" pitchFamily="34" charset="0"/>
              </a:rPr>
              <a:t>han/hun bliver </a:t>
            </a:r>
            <a:r>
              <a:rPr lang="da-DK" sz="1400" dirty="0">
                <a:latin typeface="Arial" panose="020B0604020202020204" pitchFamily="34" charset="0"/>
                <a:cs typeface="Arial" panose="020B0604020202020204" pitchFamily="34" charset="0"/>
              </a:rPr>
              <a:t>uselvstændig.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Skab en </a:t>
            </a:r>
            <a:r>
              <a:rPr lang="da-DK" sz="1400" dirty="0">
                <a:latin typeface="Arial" panose="020B0604020202020204" pitchFamily="34" charset="0"/>
                <a:cs typeface="Arial" panose="020B0604020202020204" pitchFamily="34" charset="0"/>
              </a:rPr>
              <a:t>balance mellem at gerne ville passe på dit barn og samtidig lære dit barn at være en del af familien og lære de færdigheder han/hun skal bruge, når han/hun en dag skal stå på egne ben. </a:t>
            </a:r>
          </a:p>
          <a:p>
            <a:pPr>
              <a:lnSpc>
                <a:spcPct val="150000"/>
              </a:lnSpc>
            </a:pPr>
            <a:endParaRPr lang="da-DK"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02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Informerende støtte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097281" y="2200775"/>
            <a:ext cx="9783155" cy="3000821"/>
          </a:xfrm>
          <a:prstGeom prst="rect">
            <a:avLst/>
          </a:prstGeom>
        </p:spPr>
        <p:txBody>
          <a:bodyPr wrap="square">
            <a:spAutoFit/>
          </a:bodyPr>
          <a:lstStyle/>
          <a:p>
            <a:pPr>
              <a:lnSpc>
                <a:spcPct val="150000"/>
              </a:lnSpc>
            </a:pPr>
            <a:r>
              <a:rPr lang="da-DK" sz="1600" dirty="0" smtClean="0">
                <a:latin typeface="Arial" panose="020B0604020202020204" pitchFamily="34" charset="0"/>
                <a:cs typeface="Arial" panose="020B0604020202020204" pitchFamily="34" charset="0"/>
              </a:rPr>
              <a:t>Hjælp dit barn </a:t>
            </a:r>
            <a:r>
              <a:rPr lang="da-DK" sz="1600" dirty="0">
                <a:latin typeface="Arial" panose="020B0604020202020204" pitchFamily="34" charset="0"/>
                <a:cs typeface="Arial" panose="020B0604020202020204" pitchFamily="34" charset="0"/>
              </a:rPr>
              <a:t>med at forstå sporten og de mange rammer i </a:t>
            </a:r>
            <a:r>
              <a:rPr lang="da-DK" sz="1600" dirty="0" smtClean="0">
                <a:latin typeface="Arial" panose="020B0604020202020204" pitchFamily="34" charset="0"/>
                <a:cs typeface="Arial" panose="020B0604020202020204" pitchFamily="34" charset="0"/>
              </a:rPr>
              <a:t>sporten. </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Alt </a:t>
            </a:r>
            <a:r>
              <a:rPr lang="da-DK" sz="1600" dirty="0">
                <a:latin typeface="Arial" panose="020B0604020202020204" pitchFamily="34" charset="0"/>
                <a:cs typeface="Arial" panose="020B0604020202020204" pitchFamily="34" charset="0"/>
              </a:rPr>
              <a:t>fra regler til </a:t>
            </a:r>
            <a:r>
              <a:rPr lang="da-DK" sz="1600" dirty="0" smtClean="0">
                <a:latin typeface="Arial" panose="020B0604020202020204" pitchFamily="34" charset="0"/>
                <a:cs typeface="Arial" panose="020B0604020202020204" pitchFamily="34" charset="0"/>
              </a:rPr>
              <a:t>strukturer.</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Informationer </a:t>
            </a:r>
            <a:r>
              <a:rPr lang="da-DK" sz="1600" dirty="0">
                <a:latin typeface="Arial" panose="020B0604020202020204" pitchFamily="34" charset="0"/>
                <a:cs typeface="Arial" panose="020B0604020202020204" pitchFamily="34" charset="0"/>
              </a:rPr>
              <a:t>i forbindelse med træning, konkurrencer og </a:t>
            </a:r>
            <a:r>
              <a:rPr lang="da-DK" sz="1600" dirty="0" smtClean="0">
                <a:latin typeface="Arial" panose="020B0604020202020204" pitchFamily="34" charset="0"/>
                <a:cs typeface="Arial" panose="020B0604020202020204" pitchFamily="34" charset="0"/>
              </a:rPr>
              <a:t>træningslejre.</a:t>
            </a:r>
          </a:p>
          <a:p>
            <a:pPr marL="28575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T</a:t>
            </a:r>
            <a:r>
              <a:rPr lang="da-DK" sz="1600" dirty="0" smtClean="0">
                <a:latin typeface="Arial" panose="020B0604020202020204" pitchFamily="34" charset="0"/>
                <a:cs typeface="Arial" panose="020B0604020202020204" pitchFamily="34" charset="0"/>
              </a:rPr>
              <a:t>rænerens </a:t>
            </a:r>
            <a:r>
              <a:rPr lang="da-DK" sz="1600" dirty="0">
                <a:latin typeface="Arial" panose="020B0604020202020204" pitchFamily="34" charset="0"/>
                <a:cs typeface="Arial" panose="020B0604020202020204" pitchFamily="34" charset="0"/>
              </a:rPr>
              <a:t>beslutninger og beskeder, samt at kommunikere med </a:t>
            </a:r>
            <a:r>
              <a:rPr lang="da-DK" sz="1600" dirty="0" smtClean="0">
                <a:latin typeface="Arial" panose="020B0604020202020204" pitchFamily="34" charset="0"/>
                <a:cs typeface="Arial" panose="020B0604020202020204" pitchFamily="34" charset="0"/>
              </a:rPr>
              <a:t>træneren.</a:t>
            </a:r>
          </a:p>
          <a:p>
            <a:pPr marL="28575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A</a:t>
            </a:r>
            <a:r>
              <a:rPr lang="da-DK" sz="1600" dirty="0" smtClean="0">
                <a:latin typeface="Arial" panose="020B0604020202020204" pitchFamily="34" charset="0"/>
                <a:cs typeface="Arial" panose="020B0604020202020204" pitchFamily="34" charset="0"/>
              </a:rPr>
              <a:t>t </a:t>
            </a:r>
            <a:r>
              <a:rPr lang="da-DK" sz="1600" dirty="0">
                <a:latin typeface="Arial" panose="020B0604020202020204" pitchFamily="34" charset="0"/>
                <a:cs typeface="Arial" panose="020B0604020202020204" pitchFamily="34" charset="0"/>
              </a:rPr>
              <a:t>forstå, at der også er en bagside af </a:t>
            </a:r>
            <a:r>
              <a:rPr lang="da-DK" sz="1600" dirty="0" smtClean="0">
                <a:latin typeface="Arial" panose="020B0604020202020204" pitchFamily="34" charset="0"/>
                <a:cs typeface="Arial" panose="020B0604020202020204" pitchFamily="34" charset="0"/>
              </a:rPr>
              <a:t>medaljen.</a:t>
            </a:r>
          </a:p>
          <a:p>
            <a:pPr marL="28575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A</a:t>
            </a:r>
            <a:r>
              <a:rPr lang="da-DK" sz="1600" dirty="0" smtClean="0">
                <a:latin typeface="Arial" panose="020B0604020202020204" pitchFamily="34" charset="0"/>
                <a:cs typeface="Arial" panose="020B0604020202020204" pitchFamily="34" charset="0"/>
              </a:rPr>
              <a:t>t </a:t>
            </a:r>
            <a:r>
              <a:rPr lang="da-DK" sz="1600" dirty="0">
                <a:latin typeface="Arial" panose="020B0604020202020204" pitchFamily="34" charset="0"/>
                <a:cs typeface="Arial" panose="020B0604020202020204" pitchFamily="34" charset="0"/>
              </a:rPr>
              <a:t>blive refleksiv omkring til-og fra </a:t>
            </a:r>
            <a:r>
              <a:rPr lang="da-DK" sz="1600" dirty="0" smtClean="0">
                <a:latin typeface="Arial" panose="020B0604020202020204" pitchFamily="34" charset="0"/>
                <a:cs typeface="Arial" panose="020B0604020202020204" pitchFamily="34" charset="0"/>
              </a:rPr>
              <a:t>valg.</a:t>
            </a:r>
          </a:p>
          <a:p>
            <a:pPr marL="28575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A</a:t>
            </a:r>
            <a:r>
              <a:rPr lang="da-DK" sz="1600" dirty="0" smtClean="0">
                <a:latin typeface="Arial" panose="020B0604020202020204" pitchFamily="34" charset="0"/>
                <a:cs typeface="Arial" panose="020B0604020202020204" pitchFamily="34" charset="0"/>
              </a:rPr>
              <a:t>t mærke efter om han/hun har </a:t>
            </a:r>
            <a:r>
              <a:rPr lang="da-DK" sz="1600" dirty="0">
                <a:latin typeface="Arial" panose="020B0604020202020204" pitchFamily="34" charset="0"/>
                <a:cs typeface="Arial" panose="020B0604020202020204" pitchFamily="34" charset="0"/>
              </a:rPr>
              <a:t>det godt i det </a:t>
            </a:r>
            <a:r>
              <a:rPr lang="da-DK" sz="1600" dirty="0" smtClean="0">
                <a:latin typeface="Arial" panose="020B0604020202020204" pitchFamily="34" charset="0"/>
                <a:cs typeface="Arial" panose="020B0604020202020204" pitchFamily="34" charset="0"/>
              </a:rPr>
              <a:t>sportsmiljø, han/hun </a:t>
            </a:r>
            <a:r>
              <a:rPr lang="da-DK" sz="1600" dirty="0">
                <a:latin typeface="Arial" panose="020B0604020202020204" pitchFamily="34" charset="0"/>
                <a:cs typeface="Arial" panose="020B0604020202020204" pitchFamily="34" charset="0"/>
              </a:rPr>
              <a:t>befinder sig </a:t>
            </a:r>
            <a:r>
              <a:rPr lang="da-DK" sz="1600" dirty="0" smtClean="0">
                <a:latin typeface="Arial" panose="020B0604020202020204" pitchFamily="34" charset="0"/>
                <a:cs typeface="Arial" panose="020B0604020202020204" pitchFamily="34" charset="0"/>
              </a:rPr>
              <a:t>i.</a:t>
            </a:r>
            <a:endParaRPr lang="da-DK" sz="1600" dirty="0">
              <a:latin typeface="Arial" panose="020B0604020202020204" pitchFamily="34" charset="0"/>
              <a:cs typeface="Arial" panose="020B0604020202020204" pitchFamily="34" charset="0"/>
            </a:endParaRPr>
          </a:p>
          <a:p>
            <a:pPr>
              <a:lnSpc>
                <a:spcPct val="150000"/>
              </a:lnSpc>
            </a:pPr>
            <a:endParaRPr lang="da-DK"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1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At finde det samme ståsted</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4" name="Rektangel 3"/>
          <p:cNvSpPr/>
          <p:nvPr/>
        </p:nvSpPr>
        <p:spPr>
          <a:xfrm>
            <a:off x="729205" y="1702012"/>
            <a:ext cx="6464076" cy="4626908"/>
          </a:xfrm>
          <a:prstGeom prst="rect">
            <a:avLst/>
          </a:prstGeom>
        </p:spPr>
        <p:txBody>
          <a:bodyPr wrap="square">
            <a:spAutoFit/>
          </a:bodyPr>
          <a:lstStyle/>
          <a:p>
            <a:pPr>
              <a:lnSpc>
                <a:spcPct val="150000"/>
              </a:lnSpc>
              <a:spcAft>
                <a:spcPts val="800"/>
              </a:spcAft>
            </a:pPr>
            <a:r>
              <a:rPr lang="da-DK" sz="1600" dirty="0">
                <a:latin typeface="Arial" panose="020B0604020202020204" pitchFamily="34" charset="0"/>
                <a:ea typeface="Times New Roman" panose="02020603050405020304" pitchFamily="18" charset="0"/>
                <a:cs typeface="Arial" panose="020B0604020202020204" pitchFamily="34" charset="0"/>
              </a:rPr>
              <a:t>Tag løbende en dialog om, hvad der </a:t>
            </a:r>
            <a:r>
              <a:rPr lang="da-DK" sz="1600" dirty="0" smtClean="0">
                <a:latin typeface="Arial" panose="020B0604020202020204" pitchFamily="34" charset="0"/>
                <a:ea typeface="Times New Roman" panose="02020603050405020304" pitchFamily="18" charset="0"/>
                <a:cs typeface="Arial" panose="020B0604020202020204" pitchFamily="34" charset="0"/>
              </a:rPr>
              <a:t>motiverer og hvordan du bedst støtter op, </a:t>
            </a:r>
            <a:r>
              <a:rPr lang="da-DK" sz="1600" dirty="0">
                <a:latin typeface="Arial" panose="020B0604020202020204" pitchFamily="34" charset="0"/>
                <a:ea typeface="Times New Roman" panose="02020603050405020304" pitchFamily="18" charset="0"/>
                <a:cs typeface="Arial" panose="020B0604020202020204" pitchFamily="34" charset="0"/>
              </a:rPr>
              <a:t>når </a:t>
            </a:r>
            <a:r>
              <a:rPr lang="da-DK" sz="1600" dirty="0" smtClean="0">
                <a:latin typeface="Arial" panose="020B0604020202020204" pitchFamily="34" charset="0"/>
                <a:ea typeface="Times New Roman" panose="02020603050405020304" pitchFamily="18" charset="0"/>
                <a:cs typeface="Arial" panose="020B0604020202020204" pitchFamily="34" charset="0"/>
              </a:rPr>
              <a:t>dit barn </a:t>
            </a:r>
            <a:r>
              <a:rPr lang="da-DK" sz="1600" dirty="0">
                <a:latin typeface="Arial" panose="020B0604020202020204" pitchFamily="34" charset="0"/>
                <a:ea typeface="Times New Roman" panose="02020603050405020304" pitchFamily="18" charset="0"/>
                <a:cs typeface="Arial" panose="020B0604020202020204" pitchFamily="34" charset="0"/>
              </a:rPr>
              <a:t>står over for:</a:t>
            </a: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Starter til </a:t>
            </a:r>
            <a:r>
              <a:rPr lang="da-DK" sz="1600" dirty="0" smtClean="0">
                <a:latin typeface="Arial" panose="020B0604020202020204" pitchFamily="34" charset="0"/>
                <a:ea typeface="Times New Roman" panose="02020603050405020304" pitchFamily="18" charset="0"/>
                <a:cs typeface="Arial" panose="020B0604020202020204" pitchFamily="34" charset="0"/>
              </a:rPr>
              <a:t>sport.</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Rykker til et nyt </a:t>
            </a:r>
            <a:r>
              <a:rPr lang="da-DK" sz="1600" dirty="0" smtClean="0">
                <a:latin typeface="Arial" panose="020B0604020202020204" pitchFamily="34" charset="0"/>
                <a:ea typeface="Times New Roman" panose="02020603050405020304" pitchFamily="18" charset="0"/>
                <a:cs typeface="Arial" panose="020B0604020202020204" pitchFamily="34" charset="0"/>
              </a:rPr>
              <a:t>hold.</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Skifter </a:t>
            </a:r>
            <a:r>
              <a:rPr lang="da-DK" sz="1600" dirty="0" smtClean="0">
                <a:latin typeface="Arial" panose="020B0604020202020204" pitchFamily="34" charset="0"/>
                <a:ea typeface="Times New Roman" panose="02020603050405020304" pitchFamily="18" charset="0"/>
                <a:cs typeface="Arial" panose="020B0604020202020204" pitchFamily="34" charset="0"/>
              </a:rPr>
              <a:t>klub.</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Skifter </a:t>
            </a:r>
            <a:r>
              <a:rPr lang="da-DK" sz="1600" dirty="0" smtClean="0">
                <a:latin typeface="Arial" panose="020B0604020202020204" pitchFamily="34" charset="0"/>
                <a:ea typeface="Times New Roman" panose="02020603050405020304" pitchFamily="18" charset="0"/>
                <a:cs typeface="Arial" panose="020B0604020202020204" pitchFamily="34" charset="0"/>
              </a:rPr>
              <a:t>skole.</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Skifter </a:t>
            </a:r>
            <a:r>
              <a:rPr lang="da-DK" sz="1600" dirty="0" smtClean="0">
                <a:latin typeface="Arial" panose="020B0604020202020204" pitchFamily="34" charset="0"/>
                <a:ea typeface="Times New Roman" panose="02020603050405020304" pitchFamily="18" charset="0"/>
                <a:cs typeface="Arial" panose="020B0604020202020204" pitchFamily="34" charset="0"/>
              </a:rPr>
              <a:t>klassetrin.</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Bliver </a:t>
            </a:r>
            <a:r>
              <a:rPr lang="da-DK" sz="1600" dirty="0" smtClean="0">
                <a:latin typeface="Arial" panose="020B0604020202020204" pitchFamily="34" charset="0"/>
                <a:ea typeface="Times New Roman" panose="02020603050405020304" pitchFamily="18" charset="0"/>
                <a:cs typeface="Arial" panose="020B0604020202020204" pitchFamily="34" charset="0"/>
              </a:rPr>
              <a:t>skadet.</a:t>
            </a:r>
          </a:p>
          <a:p>
            <a:pPr marL="342900" lvl="0" indent="-342900">
              <a:lnSpc>
                <a:spcPct val="150000"/>
              </a:lnSpc>
              <a:spcAft>
                <a:spcPts val="0"/>
              </a:spcAft>
              <a:buFont typeface="Symbol" panose="05050102010706020507" pitchFamily="18" charset="2"/>
              <a:buChar char=""/>
            </a:pPr>
            <a:r>
              <a:rPr lang="da-DK" sz="1600" dirty="0" smtClean="0">
                <a:latin typeface="Arial" panose="020B0604020202020204" pitchFamily="34" charset="0"/>
                <a:ea typeface="Times New Roman" panose="02020603050405020304" pitchFamily="18" charset="0"/>
                <a:cs typeface="Arial" panose="020B0604020202020204" pitchFamily="34" charset="0"/>
              </a:rPr>
              <a:t>Intense konkurrenceperioder.</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Oplever en længere periode med </a:t>
            </a:r>
            <a:r>
              <a:rPr lang="da-DK" sz="1600" dirty="0" smtClean="0">
                <a:latin typeface="Arial" panose="020B0604020202020204" pitchFamily="34" charset="0"/>
                <a:ea typeface="Times New Roman" panose="02020603050405020304" pitchFamily="18" charset="0"/>
                <a:cs typeface="Arial" panose="020B0604020202020204" pitchFamily="34" charset="0"/>
              </a:rPr>
              <a:t>udfordringer/ingen succes.</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Oplever stor fremgang i </a:t>
            </a:r>
            <a:r>
              <a:rPr lang="da-DK" sz="1600" dirty="0" smtClean="0">
                <a:latin typeface="Arial" panose="020B0604020202020204" pitchFamily="34" charset="0"/>
                <a:ea typeface="Times New Roman" panose="02020603050405020304" pitchFamily="18" charset="0"/>
                <a:cs typeface="Arial" panose="020B0604020202020204" pitchFamily="34" charset="0"/>
              </a:rPr>
              <a:t>sporten.</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da-DK" sz="1600" dirty="0">
                <a:latin typeface="Arial" panose="020B0604020202020204" pitchFamily="34" charset="0"/>
                <a:ea typeface="Times New Roman" panose="02020603050405020304" pitchFamily="18" charset="0"/>
                <a:cs typeface="Arial" panose="020B0604020202020204" pitchFamily="34" charset="0"/>
              </a:rPr>
              <a:t>Årsskifte og/eller </a:t>
            </a:r>
            <a:r>
              <a:rPr lang="da-DK" sz="1600" dirty="0" smtClean="0">
                <a:latin typeface="Arial" panose="020B0604020202020204" pitchFamily="34" charset="0"/>
                <a:ea typeface="Times New Roman" panose="02020603050405020304" pitchFamily="18" charset="0"/>
                <a:cs typeface="Arial" panose="020B0604020202020204" pitchFamily="34" charset="0"/>
              </a:rPr>
              <a:t>sommerferie.</a:t>
            </a:r>
            <a:endParaRPr lang="da-DK"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Billed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73454" y="2000761"/>
            <a:ext cx="2777911" cy="4167909"/>
          </a:xfrm>
          <a:prstGeom prst="rect">
            <a:avLst/>
          </a:prstGeom>
        </p:spPr>
      </p:pic>
    </p:spTree>
    <p:extLst>
      <p:ext uri="{BB962C8B-B14F-4D97-AF65-F5344CB8AC3E}">
        <p14:creationId xmlns:p14="http://schemas.microsoft.com/office/powerpoint/2010/main" val="2856574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1008993" y="1803058"/>
            <a:ext cx="9953296" cy="3378104"/>
          </a:xfrm>
          <a:prstGeom prst="rect">
            <a:avLst/>
          </a:prstGeom>
        </p:spPr>
        <p:txBody>
          <a:bodyPr wrap="square">
            <a:spAutoFit/>
          </a:bodyPr>
          <a:lstStyle/>
          <a:p>
            <a:pPr>
              <a:lnSpc>
                <a:spcPct val="150000"/>
              </a:lnSpc>
            </a:pPr>
            <a:r>
              <a:rPr lang="da-DK" sz="1600" b="1" dirty="0" smtClean="0">
                <a:latin typeface="Arial" panose="020B0604020202020204" pitchFamily="34" charset="0"/>
                <a:cs typeface="Arial" panose="020B0604020202020204" pitchFamily="34" charset="0"/>
              </a:rPr>
              <a:t>Forventningsafstemning</a:t>
            </a:r>
          </a:p>
          <a:p>
            <a:pPr>
              <a:lnSpc>
                <a:spcPct val="150000"/>
              </a:lnSpc>
            </a:pPr>
            <a:r>
              <a:rPr lang="da-DK" sz="1600" b="1" dirty="0">
                <a:latin typeface="Arial" panose="020B0604020202020204" pitchFamily="34" charset="0"/>
                <a:cs typeface="Arial" panose="020B0604020202020204" pitchFamily="34" charset="0"/>
              </a:rPr>
              <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Formål: </a:t>
            </a:r>
            <a:r>
              <a:rPr lang="da-DK" sz="1600" dirty="0">
                <a:latin typeface="Arial" panose="020B0604020202020204" pitchFamily="34" charset="0"/>
                <a:cs typeface="Arial" panose="020B0604020202020204" pitchFamily="34" charset="0"/>
              </a:rPr>
              <a:t>At I får forventningsafstemt, hvilke begivenheder, der prioriteres i familien, så det bliver lettere at lave til-og fravalg grundet sport. Er der andre aktiviteter, der skal tages højde for? Hvad med behovet for socialt samvær med venner uden for sporten?</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Ramme: </a:t>
            </a:r>
            <a:r>
              <a:rPr lang="da-DK" sz="1600" dirty="0">
                <a:latin typeface="Arial" panose="020B0604020202020204" pitchFamily="34" charset="0"/>
                <a:cs typeface="Arial" panose="020B0604020202020204" pitchFamily="34" charset="0"/>
              </a:rPr>
              <a:t>15-20 min.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Forsøg at finde de begivenheder, der kan forekomme fra 7-9. klassetrin og få en dialog omkring, hvad der kan accepteres som til-og fravalg. </a:t>
            </a:r>
          </a:p>
        </p:txBody>
      </p:sp>
    </p:spTree>
    <p:extLst>
      <p:ext uri="{BB962C8B-B14F-4D97-AF65-F5344CB8AC3E}">
        <p14:creationId xmlns:p14="http://schemas.microsoft.com/office/powerpoint/2010/main" val="129450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Motivation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28315" y="1526135"/>
            <a:ext cx="9953296" cy="3046988"/>
          </a:xfrm>
          <a:prstGeom prst="rect">
            <a:avLst/>
          </a:prstGeom>
        </p:spPr>
        <p:txBody>
          <a:bodyPr wrap="square">
            <a:spAutoFit/>
          </a:bodyPr>
          <a:lstStyle/>
          <a:p>
            <a:pPr>
              <a:lnSpc>
                <a:spcPct val="150000"/>
              </a:lnSpc>
            </a:pPr>
            <a:r>
              <a:rPr lang="da-DK" sz="1600" dirty="0">
                <a:solidFill>
                  <a:srgbClr val="000000"/>
                </a:solidFill>
                <a:latin typeface="Arial" panose="020B0604020202020204" pitchFamily="34" charset="0"/>
              </a:rPr>
              <a:t>Motivation​ kan betegnes som noget der er: </a:t>
            </a:r>
          </a:p>
          <a:p>
            <a:pPr>
              <a:lnSpc>
                <a:spcPct val="150000"/>
              </a:lnSpc>
            </a:pPr>
            <a:r>
              <a:rPr lang="da-DK" sz="1600" dirty="0" err="1">
                <a:solidFill>
                  <a:srgbClr val="000000"/>
                </a:solidFill>
                <a:latin typeface="Arial" panose="020B0604020202020204" pitchFamily="34" charset="0"/>
              </a:rPr>
              <a:t>Indefrakommende</a:t>
            </a:r>
            <a:r>
              <a:rPr lang="da-DK" sz="1600" dirty="0">
                <a:solidFill>
                  <a:srgbClr val="000000"/>
                </a:solidFill>
                <a:latin typeface="Arial" panose="020B0604020202020204" pitchFamily="34" charset="0"/>
              </a:rPr>
              <a:t> (jeg elsker at dyrke karate) </a:t>
            </a:r>
          </a:p>
          <a:p>
            <a:pPr>
              <a:lnSpc>
                <a:spcPct val="150000"/>
              </a:lnSpc>
            </a:pPr>
            <a:r>
              <a:rPr lang="da-DK" sz="1600" dirty="0">
                <a:solidFill>
                  <a:srgbClr val="000000"/>
                </a:solidFill>
                <a:latin typeface="Arial" panose="020B0604020202020204" pitchFamily="34" charset="0"/>
              </a:rPr>
              <a:t>Udefrakommende (jeg elsker at vinde).</a:t>
            </a:r>
          </a:p>
          <a:p>
            <a:pPr>
              <a:lnSpc>
                <a:spcPct val="150000"/>
              </a:lnSpc>
            </a:pPr>
            <a:endParaRPr lang="da-DK" sz="1600" dirty="0">
              <a:solidFill>
                <a:srgbClr val="000000"/>
              </a:solidFill>
              <a:latin typeface="Arial" panose="020B0604020202020204" pitchFamily="34" charset="0"/>
            </a:endParaRPr>
          </a:p>
          <a:p>
            <a:pPr>
              <a:lnSpc>
                <a:spcPct val="150000"/>
              </a:lnSpc>
            </a:pPr>
            <a:r>
              <a:rPr lang="da-DK" sz="1600" dirty="0">
                <a:solidFill>
                  <a:srgbClr val="000000"/>
                </a:solidFill>
                <a:latin typeface="Arial" panose="020B0604020202020204" pitchFamily="34" charset="0"/>
              </a:rPr>
              <a:t>Man er </a:t>
            </a:r>
            <a:r>
              <a:rPr lang="da-DK" sz="1600" dirty="0" smtClean="0">
                <a:solidFill>
                  <a:srgbClr val="000000"/>
                </a:solidFill>
                <a:latin typeface="Arial" panose="020B0604020202020204" pitchFamily="34" charset="0"/>
              </a:rPr>
              <a:t>sjældent </a:t>
            </a:r>
            <a:r>
              <a:rPr lang="da-DK" sz="1600" dirty="0">
                <a:solidFill>
                  <a:srgbClr val="000000"/>
                </a:solidFill>
                <a:latin typeface="Arial" panose="020B0604020202020204" pitchFamily="34" charset="0"/>
              </a:rPr>
              <a:t>indre eller ydremotiveret, men begge dele. </a:t>
            </a:r>
            <a:r>
              <a:rPr lang="da-DK" sz="1600" dirty="0" smtClean="0">
                <a:solidFill>
                  <a:srgbClr val="000000"/>
                </a:solidFill>
                <a:latin typeface="Arial" panose="020B0604020202020204" pitchFamily="34" charset="0"/>
              </a:rPr>
              <a:t/>
            </a:r>
            <a:br>
              <a:rPr lang="da-DK" sz="1600" dirty="0" smtClean="0">
                <a:solidFill>
                  <a:srgbClr val="000000"/>
                </a:solidFill>
                <a:latin typeface="Arial" panose="020B0604020202020204" pitchFamily="34" charset="0"/>
              </a:rPr>
            </a:br>
            <a:r>
              <a:rPr lang="da-DK" sz="1600" dirty="0" smtClean="0">
                <a:solidFill>
                  <a:srgbClr val="000000"/>
                </a:solidFill>
                <a:latin typeface="Arial" panose="020B0604020202020204" pitchFamily="34" charset="0"/>
              </a:rPr>
              <a:t>For </a:t>
            </a:r>
            <a:r>
              <a:rPr lang="da-DK" sz="1600" dirty="0">
                <a:solidFill>
                  <a:srgbClr val="000000"/>
                </a:solidFill>
                <a:latin typeface="Arial" panose="020B0604020202020204" pitchFamily="34" charset="0"/>
              </a:rPr>
              <a:t>det meste er vi grundlæggende motiveret af et eller andet over en længere periode. </a:t>
            </a:r>
            <a:r>
              <a:rPr lang="da-DK" sz="1600" dirty="0" smtClean="0">
                <a:solidFill>
                  <a:srgbClr val="000000"/>
                </a:solidFill>
                <a:latin typeface="Arial" panose="020B0604020202020204" pitchFamily="34" charset="0"/>
              </a:rPr>
              <a:t/>
            </a:r>
            <a:br>
              <a:rPr lang="da-DK" sz="1600" dirty="0" smtClean="0">
                <a:solidFill>
                  <a:srgbClr val="000000"/>
                </a:solidFill>
                <a:latin typeface="Arial" panose="020B0604020202020204" pitchFamily="34" charset="0"/>
              </a:rPr>
            </a:br>
            <a:r>
              <a:rPr lang="da-DK" sz="1600" dirty="0" smtClean="0">
                <a:solidFill>
                  <a:srgbClr val="000000"/>
                </a:solidFill>
                <a:latin typeface="Arial" panose="020B0604020202020204" pitchFamily="34" charset="0"/>
              </a:rPr>
              <a:t>Det </a:t>
            </a:r>
            <a:r>
              <a:rPr lang="da-DK" sz="1600" dirty="0">
                <a:solidFill>
                  <a:srgbClr val="000000"/>
                </a:solidFill>
                <a:latin typeface="Arial" panose="020B0604020202020204" pitchFamily="34" charset="0"/>
              </a:rPr>
              <a:t>er afgørende, at man vedligeholder sin indre motivation, så man bl.a. ikke brænder ud </a:t>
            </a:r>
            <a:r>
              <a:rPr lang="da-DK" sz="1600" dirty="0" smtClean="0">
                <a:solidFill>
                  <a:srgbClr val="000000"/>
                </a:solidFill>
                <a:latin typeface="Arial" panose="020B0604020202020204" pitchFamily="34" charset="0"/>
              </a:rPr>
              <a:t>i </a:t>
            </a:r>
            <a:r>
              <a:rPr lang="da-DK" sz="1600" dirty="0">
                <a:solidFill>
                  <a:srgbClr val="000000"/>
                </a:solidFill>
                <a:latin typeface="Arial" panose="020B0604020202020204" pitchFamily="34" charset="0"/>
              </a:rPr>
              <a:t>sin sport eller uddannelse.</a:t>
            </a:r>
            <a:endParaRPr lang="da-DK" sz="1600" dirty="0"/>
          </a:p>
        </p:txBody>
      </p:sp>
      <p:pic>
        <p:nvPicPr>
          <p:cNvPr id="4" name="Billede 3"/>
          <p:cNvPicPr/>
          <p:nvPr/>
        </p:nvPicPr>
        <p:blipFill>
          <a:blip r:embed="rId4">
            <a:extLst>
              <a:ext uri="{28A0092B-C50C-407E-A947-70E740481C1C}">
                <a14:useLocalDpi xmlns:a14="http://schemas.microsoft.com/office/drawing/2010/main" val="0"/>
              </a:ext>
            </a:extLst>
          </a:blip>
          <a:stretch>
            <a:fillRect/>
          </a:stretch>
        </p:blipFill>
        <p:spPr>
          <a:xfrm>
            <a:off x="3469750" y="4744756"/>
            <a:ext cx="4591685" cy="1133475"/>
          </a:xfrm>
          <a:prstGeom prst="rect">
            <a:avLst/>
          </a:prstGeom>
        </p:spPr>
      </p:pic>
    </p:spTree>
    <p:extLst>
      <p:ext uri="{BB962C8B-B14F-4D97-AF65-F5344CB8AC3E}">
        <p14:creationId xmlns:p14="http://schemas.microsoft.com/office/powerpoint/2010/main" val="2804165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a:t>
            </a:r>
            <a:r>
              <a:rPr lang="da-DK" sz="4000" b="1" spc="300" dirty="0" smtClean="0">
                <a:solidFill>
                  <a:srgbClr val="E7334B"/>
                </a:solidFill>
                <a:latin typeface="Arial Black" panose="020B0604020202020204" pitchFamily="34" charset="0"/>
                <a:cs typeface="Arial Black" panose="020B0604020202020204" pitchFamily="34" charset="0"/>
              </a:rPr>
              <a:t>2</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28315" y="1429848"/>
            <a:ext cx="9953296" cy="4247317"/>
          </a:xfrm>
          <a:prstGeom prst="rect">
            <a:avLst/>
          </a:prstGeom>
        </p:spPr>
        <p:txBody>
          <a:bodyPr wrap="square">
            <a:spAutoFit/>
          </a:bodyPr>
          <a:lstStyle/>
          <a:p>
            <a:pPr>
              <a:lnSpc>
                <a:spcPct val="150000"/>
              </a:lnSpc>
            </a:pPr>
            <a:r>
              <a:rPr lang="da-DK" sz="1400" b="1" dirty="0">
                <a:latin typeface="Arial" panose="020B0604020202020204" pitchFamily="34" charset="0"/>
                <a:cs typeface="Arial" panose="020B0604020202020204" pitchFamily="34" charset="0"/>
              </a:rPr>
              <a:t>Byg din motivation </a:t>
            </a: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b="1" dirty="0">
                <a:latin typeface="Arial" panose="020B0604020202020204" pitchFamily="34" charset="0"/>
                <a:cs typeface="Arial" panose="020B0604020202020204" pitchFamily="34" charset="0"/>
              </a:rPr>
              <a:t>Formål: </a:t>
            </a:r>
            <a:r>
              <a:rPr lang="da-DK" sz="1400" dirty="0">
                <a:latin typeface="Arial" panose="020B0604020202020204" pitchFamily="34" charset="0"/>
                <a:cs typeface="Arial" panose="020B0604020202020204" pitchFamily="34" charset="0"/>
              </a:rPr>
              <a:t>At </a:t>
            </a:r>
            <a:r>
              <a:rPr lang="da-DK" sz="1400" dirty="0" smtClean="0">
                <a:latin typeface="Arial" panose="020B0604020202020204" pitchFamily="34" charset="0"/>
                <a:cs typeface="Arial" panose="020B0604020202020204" pitchFamily="34" charset="0"/>
              </a:rPr>
              <a:t>du </a:t>
            </a:r>
            <a:r>
              <a:rPr lang="da-DK" sz="1400" dirty="0">
                <a:latin typeface="Arial" panose="020B0604020202020204" pitchFamily="34" charset="0"/>
                <a:cs typeface="Arial" panose="020B0604020202020204" pitchFamily="34" charset="0"/>
              </a:rPr>
              <a:t>bliver </a:t>
            </a:r>
            <a:r>
              <a:rPr lang="da-DK" sz="1400" dirty="0" smtClean="0">
                <a:latin typeface="Arial" panose="020B0604020202020204" pitchFamily="34" charset="0"/>
                <a:cs typeface="Arial" panose="020B0604020202020204" pitchFamily="34" charset="0"/>
              </a:rPr>
              <a:t>bevidst </a:t>
            </a:r>
            <a:r>
              <a:rPr lang="da-DK" sz="1400" dirty="0">
                <a:latin typeface="Arial" panose="020B0604020202020204" pitchFamily="34" charset="0"/>
                <a:cs typeface="Arial" panose="020B0604020202020204" pitchFamily="34" charset="0"/>
              </a:rPr>
              <a:t>om egne og </a:t>
            </a:r>
            <a:r>
              <a:rPr lang="da-DK" sz="1400" dirty="0" smtClean="0">
                <a:latin typeface="Arial" panose="020B0604020202020204" pitchFamily="34" charset="0"/>
                <a:cs typeface="Arial" panose="020B0604020202020204" pitchFamily="34" charset="0"/>
              </a:rPr>
              <a:t>dit barns </a:t>
            </a:r>
            <a:r>
              <a:rPr lang="da-DK" sz="1400" dirty="0">
                <a:latin typeface="Arial" panose="020B0604020202020204" pitchFamily="34" charset="0"/>
                <a:cs typeface="Arial" panose="020B0604020202020204" pitchFamily="34" charset="0"/>
              </a:rPr>
              <a:t>motiver til at dyrke sport</a:t>
            </a:r>
            <a:r>
              <a:rPr lang="da-DK" sz="1400" dirty="0" smtClean="0">
                <a:latin typeface="Arial" panose="020B0604020202020204" pitchFamily="34" charset="0"/>
                <a:cs typeface="Arial" panose="020B0604020202020204" pitchFamily="34" charset="0"/>
              </a:rPr>
              <a:t>.</a:t>
            </a: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b="1" dirty="0">
                <a:latin typeface="Arial" panose="020B0604020202020204" pitchFamily="34" charset="0"/>
                <a:cs typeface="Arial" panose="020B0604020202020204" pitchFamily="34" charset="0"/>
              </a:rPr>
              <a:t>Ramme</a:t>
            </a:r>
            <a:r>
              <a:rPr lang="da-DK" sz="1400" dirty="0">
                <a:latin typeface="Arial" panose="020B0604020202020204" pitchFamily="34" charset="0"/>
                <a:cs typeface="Arial" panose="020B0604020202020204" pitchFamily="34" charset="0"/>
              </a:rPr>
              <a:t>: 15-20 min.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I skal rangordne </a:t>
            </a:r>
            <a:r>
              <a:rPr lang="da-DK" sz="1400" dirty="0">
                <a:latin typeface="Arial" panose="020B0604020202020204" pitchFamily="34" charset="0"/>
                <a:cs typeface="Arial" panose="020B0604020202020204" pitchFamily="34" charset="0"/>
              </a:rPr>
              <a:t>klodserne. Den nederste klods skal være det motiv, der betyder </a:t>
            </a:r>
            <a:r>
              <a:rPr lang="da-DK" sz="1400" dirty="0" smtClean="0">
                <a:latin typeface="Arial" panose="020B0604020202020204" pitchFamily="34" charset="0"/>
                <a:cs typeface="Arial" panose="020B0604020202020204" pitchFamily="34" charset="0"/>
              </a:rPr>
              <a:t>mest, </a:t>
            </a:r>
            <a:r>
              <a:rPr lang="da-DK" sz="1400" dirty="0">
                <a:latin typeface="Arial" panose="020B0604020202020204" pitchFamily="34" charset="0"/>
                <a:cs typeface="Arial" panose="020B0604020202020204" pitchFamily="34" charset="0"/>
              </a:rPr>
              <a:t>mens den øverste betyder mindst. Den hvide klods er valgfri, så </a:t>
            </a:r>
            <a:r>
              <a:rPr lang="da-DK" sz="1400" dirty="0" smtClean="0">
                <a:latin typeface="Arial" panose="020B0604020202020204" pitchFamily="34" charset="0"/>
                <a:cs typeface="Arial" panose="020B0604020202020204" pitchFamily="34" charset="0"/>
              </a:rPr>
              <a:t>der vælger I selv, hvilket </a:t>
            </a:r>
            <a:r>
              <a:rPr lang="da-DK" sz="1400" dirty="0">
                <a:latin typeface="Arial" panose="020B0604020202020204" pitchFamily="34" charset="0"/>
                <a:cs typeface="Arial" panose="020B0604020202020204" pitchFamily="34" charset="0"/>
              </a:rPr>
              <a:t>motiv den står for og betydningen af den.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b="1" dirty="0">
                <a:latin typeface="Arial" panose="020B0604020202020204" pitchFamily="34" charset="0"/>
                <a:cs typeface="Arial" panose="020B0604020202020204" pitchFamily="34" charset="0"/>
              </a:rPr>
              <a:t>Første gang:</a:t>
            </a:r>
            <a:r>
              <a:rPr lang="da-DK" sz="1400" dirty="0">
                <a:latin typeface="Arial" panose="020B0604020202020204" pitchFamily="34" charset="0"/>
                <a:cs typeface="Arial" panose="020B0604020202020204" pitchFamily="34" charset="0"/>
              </a:rPr>
              <a:t> Forældre og barn rangordner klodserne ud fra, hvad barnets motiver er for at dyrke sport</a:t>
            </a:r>
            <a:r>
              <a:rPr lang="da-DK" sz="1400" dirty="0" smtClean="0">
                <a:latin typeface="Arial" panose="020B0604020202020204" pitchFamily="34" charset="0"/>
                <a:cs typeface="Arial" panose="020B0604020202020204" pitchFamily="34" charset="0"/>
              </a:rPr>
              <a:t>.</a:t>
            </a: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b="1" dirty="0">
                <a:latin typeface="Arial" panose="020B0604020202020204" pitchFamily="34" charset="0"/>
                <a:cs typeface="Arial" panose="020B0604020202020204" pitchFamily="34" charset="0"/>
              </a:rPr>
              <a:t>Anden gang:</a:t>
            </a:r>
            <a:r>
              <a:rPr lang="da-DK" sz="1400" dirty="0">
                <a:latin typeface="Arial" panose="020B0604020202020204" pitchFamily="34" charset="0"/>
                <a:cs typeface="Arial" panose="020B0604020202020204" pitchFamily="34" charset="0"/>
              </a:rPr>
              <a:t> </a:t>
            </a:r>
            <a:r>
              <a:rPr lang="da-DK" sz="1400" dirty="0" smtClean="0">
                <a:latin typeface="Arial" panose="020B0604020202020204" pitchFamily="34" charset="0"/>
                <a:cs typeface="Arial" panose="020B0604020202020204" pitchFamily="34" charset="0"/>
              </a:rPr>
              <a:t>Forældre </a:t>
            </a:r>
            <a:r>
              <a:rPr lang="da-DK" sz="1400" dirty="0">
                <a:latin typeface="Arial" panose="020B0604020202020204" pitchFamily="34" charset="0"/>
                <a:cs typeface="Arial" panose="020B0604020202020204" pitchFamily="34" charset="0"/>
              </a:rPr>
              <a:t>rangordner deres klodser ud fra, hvad der er deres motiver for at dyrke sport.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Tag en </a:t>
            </a:r>
            <a:r>
              <a:rPr lang="da-DK" sz="1400" dirty="0">
                <a:latin typeface="Arial" panose="020B0604020202020204" pitchFamily="34" charset="0"/>
                <a:cs typeface="Arial" panose="020B0604020202020204" pitchFamily="34" charset="0"/>
              </a:rPr>
              <a:t>dialog med </a:t>
            </a:r>
            <a:r>
              <a:rPr lang="da-DK" sz="1400" dirty="0" smtClean="0">
                <a:latin typeface="Arial" panose="020B0604020202020204" pitchFamily="34" charset="0"/>
                <a:cs typeface="Arial" panose="020B0604020202020204" pitchFamily="34" charset="0"/>
              </a:rPr>
              <a:t>dit barn </a:t>
            </a:r>
            <a:r>
              <a:rPr lang="da-DK" sz="1400" dirty="0">
                <a:latin typeface="Arial" panose="020B0604020202020204" pitchFamily="34" charset="0"/>
                <a:cs typeface="Arial" panose="020B0604020202020204" pitchFamily="34" charset="0"/>
              </a:rPr>
              <a:t>om, hvad det giver af styrker og udfordringer. </a:t>
            </a:r>
          </a:p>
          <a:p>
            <a:endParaRPr lang="da-DK" dirty="0"/>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1028" y="522070"/>
            <a:ext cx="4277755" cy="2633970"/>
          </a:xfrm>
          <a:prstGeom prst="rect">
            <a:avLst/>
          </a:prstGeom>
        </p:spPr>
      </p:pic>
    </p:spTree>
    <p:extLst>
      <p:ext uri="{BB962C8B-B14F-4D97-AF65-F5344CB8AC3E}">
        <p14:creationId xmlns:p14="http://schemas.microsoft.com/office/powerpoint/2010/main" val="4040601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2" name="Rektangel 1"/>
          <p:cNvSpPr/>
          <p:nvPr/>
        </p:nvSpPr>
        <p:spPr>
          <a:xfrm>
            <a:off x="928315" y="1603884"/>
            <a:ext cx="9953296" cy="3936142"/>
          </a:xfrm>
          <a:prstGeom prst="rect">
            <a:avLst/>
          </a:prstGeom>
        </p:spPr>
        <p:txBody>
          <a:bodyPr wrap="square">
            <a:spAutoFit/>
          </a:bodyPr>
          <a:lstStyle/>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Få din partner, familiemedlemmer eller venner til at hjælpe med </a:t>
            </a:r>
            <a:r>
              <a:rPr lang="da-DK" sz="1200" dirty="0" smtClean="0">
                <a:latin typeface="Arial" panose="020B0604020202020204" pitchFamily="34" charset="0"/>
                <a:cs typeface="Arial" panose="020B0604020202020204" pitchFamily="34" charset="0"/>
              </a:rPr>
              <a:t>hverdagsopgaver.</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Skab et netværk blandt andre forældre, så I f.eks. kan dele om </a:t>
            </a:r>
            <a:r>
              <a:rPr lang="da-DK" sz="1200" dirty="0" smtClean="0">
                <a:latin typeface="Arial" panose="020B0604020202020204" pitchFamily="34" charset="0"/>
                <a:cs typeface="Arial" panose="020B0604020202020204" pitchFamily="34" charset="0"/>
              </a:rPr>
              <a:t>kørsel.</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Tag dig tid til at tale med andre forældre om, hvad har de oplevet af udfordringer og hvordan de har håndteret dem? </a:t>
            </a: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Hvis I står med en udfordring, som et andet barn eller ældre udøvere i klubben har været igennem f.eks. skade, så ræk ud til dem for at få vejledning og </a:t>
            </a:r>
            <a:r>
              <a:rPr lang="da-DK" sz="1200" dirty="0" smtClean="0">
                <a:latin typeface="Arial" panose="020B0604020202020204" pitchFamily="34" charset="0"/>
                <a:cs typeface="Arial" panose="020B0604020202020204" pitchFamily="34" charset="0"/>
              </a:rPr>
              <a:t>støtte.</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Tal med træneren for at lære så meget du kan om sporten og hør trænerens holdning til, hvordan du kan være en god </a:t>
            </a:r>
            <a:r>
              <a:rPr lang="da-DK" sz="1200" dirty="0" smtClean="0">
                <a:latin typeface="Arial" panose="020B0604020202020204" pitchFamily="34" charset="0"/>
                <a:cs typeface="Arial" panose="020B0604020202020204" pitchFamily="34" charset="0"/>
              </a:rPr>
              <a:t>støtte.</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Opmuntre dit barn til at klare opgaver selv (der passer til deres alderstrin</a:t>
            </a:r>
            <a:r>
              <a:rPr lang="da-DK" sz="1200" dirty="0" smtClean="0">
                <a:latin typeface="Arial" panose="020B0604020202020204" pitchFamily="34" charset="0"/>
                <a:cs typeface="Arial" panose="020B0604020202020204" pitchFamily="34" charset="0"/>
              </a:rPr>
              <a:t>).</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Skab balance f.eks. ved at sikre du selv er fysisk aktiv eller andre ting du gør godt for dig </a:t>
            </a:r>
            <a:r>
              <a:rPr lang="da-DK" sz="1200" dirty="0" smtClean="0">
                <a:latin typeface="Arial" panose="020B0604020202020204" pitchFamily="34" charset="0"/>
                <a:cs typeface="Arial" panose="020B0604020202020204" pitchFamily="34" charset="0"/>
              </a:rPr>
              <a:t>selv.</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Reflekter over dine erfaringer og hvordan du gerne vil </a:t>
            </a:r>
            <a:r>
              <a:rPr lang="da-DK" sz="1200" dirty="0" smtClean="0">
                <a:latin typeface="Arial" panose="020B0604020202020204" pitchFamily="34" charset="0"/>
                <a:cs typeface="Arial" panose="020B0604020202020204" pitchFamily="34" charset="0"/>
              </a:rPr>
              <a:t>støtte.</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Kommuniker med dit barn om, hvilke former for støtte dit barn har behov </a:t>
            </a:r>
            <a:r>
              <a:rPr lang="da-DK" sz="1200" dirty="0" smtClean="0">
                <a:latin typeface="Arial" panose="020B0604020202020204" pitchFamily="34" charset="0"/>
                <a:cs typeface="Arial" panose="020B0604020202020204" pitchFamily="34" charset="0"/>
              </a:rPr>
              <a:t>for.</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Børn er meget mere end sportsudøvere. Snak med dem om sporten, men især også om andre aspekter og arenaer i deres </a:t>
            </a:r>
            <a:r>
              <a:rPr lang="da-DK" sz="1200" dirty="0" smtClean="0">
                <a:latin typeface="Arial" panose="020B0604020202020204" pitchFamily="34" charset="0"/>
                <a:cs typeface="Arial" panose="020B0604020202020204" pitchFamily="34" charset="0"/>
              </a:rPr>
              <a:t>liv.</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Vis og fortæl dit barn, at du elsker og respekterer dit barn uanset hans/hendes </a:t>
            </a:r>
            <a:r>
              <a:rPr lang="da-DK" sz="1200" dirty="0" smtClean="0">
                <a:latin typeface="Arial" panose="020B0604020202020204" pitchFamily="34" charset="0"/>
                <a:cs typeface="Arial" panose="020B0604020202020204" pitchFamily="34" charset="0"/>
              </a:rPr>
              <a:t>resultater.</a:t>
            </a:r>
            <a:endParaRPr lang="da-DK" sz="12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200" dirty="0">
                <a:latin typeface="Arial" panose="020B0604020202020204" pitchFamily="34" charset="0"/>
                <a:cs typeface="Arial" panose="020B0604020202020204" pitchFamily="34" charset="0"/>
              </a:rPr>
              <a:t>Hold sporten i perspektiv. For dit barn og jeres familie, så alle kan trives i hverdagen. At holde sporten i perspektiv kan hjælpe med at reducere den følelsesmæssige investering og indvirkningen barnets sport har på såvel barnet, som hele </a:t>
            </a:r>
            <a:r>
              <a:rPr lang="da-DK" sz="1200" dirty="0" smtClean="0">
                <a:latin typeface="Arial" panose="020B0604020202020204" pitchFamily="34" charset="0"/>
                <a:cs typeface="Arial" panose="020B0604020202020204" pitchFamily="34" charset="0"/>
              </a:rPr>
              <a:t>familien.</a:t>
            </a:r>
            <a:endParaRPr lang="da-DK"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1852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I skal til rund fødselsdag i den nære familie og alle ser ud til at deltage. Samme dag er der en vigtig konkurrence, som træneren helst ser dit barn skal deltage i. Dit barn har måske i forvejen misset flere familiesammenkomster. Det kan være svært at vide, hvilket ben man skal stå på, for at støtte op om barnets sport, samtidig med et ønske om, at familien skal ses og barnet kan få noget kvalitetstid, der ikke omhandler sport. Hvad gør du?</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703030"/>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har oplevet/oplever, at dit barn gennem en længere periode er blevet markant mere fokuseret på at vinde. Dit barn kan opleve flere dage med negativt humør og dårlig attitude efter en dårlig præstation. Det påvirker selvfølgelig både dit barn, men også hele familien. Hvordan håndterer du dit barns fokus på at vinde? </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1852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har været ude at se dit barn til konkurrence og har ud fra dit barns attitude et indtryk af, at dit barn ikke giver det der ekstra gear eller gør sit bedste. Det kan være frustrerende for dig at se på, da dit barn bruger så meget tid på sporten. Det kan også være frustrerende for dig fordi du selv vil gøre alt, hvad du kan, i samme situation. Hvordan vil du håndtere den snak med dit barn? </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3</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2986880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808745" y="1702012"/>
            <a:ext cx="10742506" cy="3046988"/>
          </a:xfrm>
          <a:prstGeom prst="rect">
            <a:avLst/>
          </a:prstGeom>
          <a:noFill/>
        </p:spPr>
        <p:txBody>
          <a:bodyPr wrap="square" lIns="108000" rtlCol="0">
            <a:spAutoFit/>
          </a:bodyPr>
          <a:lstStyle/>
          <a:p>
            <a:pPr>
              <a:lnSpc>
                <a:spcPct val="150000"/>
              </a:lnSpc>
            </a:pPr>
            <a:r>
              <a:rPr lang="da-DK" sz="1600" b="1" dirty="0" smtClean="0">
                <a:latin typeface="Arial" panose="020B0604020202020204" pitchFamily="34" charset="0"/>
                <a:cs typeface="Arial" panose="020B0604020202020204" pitchFamily="34" charset="0"/>
              </a:rPr>
              <a:t>Tema 1: Forståelse &amp; forventningsafstemning</a:t>
            </a:r>
            <a:endParaRPr lang="da-DK" sz="16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600" dirty="0" smtClean="0">
                <a:latin typeface="Arial" panose="020B0604020202020204" pitchFamily="34" charset="0"/>
                <a:cs typeface="Arial" panose="020B0604020202020204" pitchFamily="34" charset="0"/>
              </a:rPr>
              <a:t>Spørgekort</a:t>
            </a:r>
            <a:endParaRPr lang="da-DK" sz="16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600" dirty="0" smtClean="0">
                <a:latin typeface="Arial" panose="020B0604020202020204" pitchFamily="34" charset="0"/>
                <a:cs typeface="Arial" panose="020B0604020202020204" pitchFamily="34" charset="0"/>
              </a:rPr>
              <a:t>Kort oplæg</a:t>
            </a:r>
            <a:endParaRPr lang="da-DK" sz="16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600" dirty="0" smtClean="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600" dirty="0" smtClean="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600" dirty="0" smtClean="0">
                <a:latin typeface="Arial" panose="020B0604020202020204" pitchFamily="34" charset="0"/>
                <a:cs typeface="Arial" panose="020B0604020202020204" pitchFamily="34" charset="0"/>
              </a:rPr>
              <a:t>Cases</a:t>
            </a:r>
          </a:p>
          <a:p>
            <a:pPr>
              <a:lnSpc>
                <a:spcPct val="150000"/>
              </a:lnSpc>
            </a:pPr>
            <a:r>
              <a:rPr lang="da-DK" sz="1600" dirty="0" err="1">
                <a:latin typeface="Arial" panose="020B0604020202020204" pitchFamily="34" charset="0"/>
                <a:cs typeface="Arial" panose="020B0604020202020204" pitchFamily="34" charset="0"/>
              </a:rPr>
              <a:t>Take</a:t>
            </a:r>
            <a:r>
              <a:rPr lang="da-DK" sz="1600" dirty="0">
                <a:latin typeface="Arial" panose="020B0604020202020204" pitchFamily="34" charset="0"/>
                <a:cs typeface="Arial" panose="020B0604020202020204" pitchFamily="34" charset="0"/>
              </a:rPr>
              <a:t> </a:t>
            </a:r>
            <a:r>
              <a:rPr lang="da-DK" sz="1600" dirty="0" err="1">
                <a:latin typeface="Arial" panose="020B0604020202020204" pitchFamily="34" charset="0"/>
                <a:cs typeface="Arial" panose="020B0604020202020204" pitchFamily="34" charset="0"/>
              </a:rPr>
              <a:t>home</a:t>
            </a:r>
            <a:r>
              <a:rPr lang="da-DK" sz="1600" dirty="0">
                <a:latin typeface="Arial" panose="020B0604020202020204" pitchFamily="34" charset="0"/>
                <a:cs typeface="Arial" panose="020B0604020202020204" pitchFamily="34" charset="0"/>
              </a:rPr>
              <a:t> &amp; tak for i dag</a:t>
            </a:r>
          </a:p>
          <a:p>
            <a:pPr marL="457200" indent="-457200">
              <a:lnSpc>
                <a:spcPct val="150000"/>
              </a:lnSpc>
              <a:buFont typeface="+mj-lt"/>
              <a:buAutoNum type="arabicPeriod"/>
            </a:pPr>
            <a:endParaRPr lang="da-DK" sz="16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9B5820B0-B283-89E8-91AB-06EE83FCDF1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674074" y="674914"/>
            <a:ext cx="3547511" cy="53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222605" y="2563192"/>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fokus på til næste gang?</a:t>
            </a: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7" name="Picture 2">
            <a:extLst>
              <a:ext uri="{FF2B5EF4-FFF2-40B4-BE49-F238E27FC236}">
                <a16:creationId xmlns:a16="http://schemas.microsoft.com/office/drawing/2014/main" id="{B4C1AC99-A702-9724-76B9-98D7D74718E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61195" y="3024857"/>
            <a:ext cx="4514706" cy="300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808745" y="1702012"/>
            <a:ext cx="6411862" cy="2308324"/>
          </a:xfrm>
          <a:prstGeom prst="rect">
            <a:avLst/>
          </a:prstGeom>
          <a:noFill/>
        </p:spPr>
        <p:txBody>
          <a:bodyPr wrap="square" lIns="108000" rtlCol="0">
            <a:spAutoFit/>
          </a:bodyPr>
          <a:lstStyle/>
          <a:p>
            <a:pPr>
              <a:lnSpc>
                <a:spcPct val="150000"/>
              </a:lnSpc>
            </a:pPr>
            <a:r>
              <a:rPr lang="da-DK" sz="1600" dirty="0" smtClean="0">
                <a:latin typeface="Arial" panose="020B0604020202020204" pitchFamily="34" charset="0"/>
                <a:cs typeface="Arial" panose="020B0604020202020204" pitchFamily="34" charset="0"/>
              </a:rPr>
              <a:t>At få indblik </a:t>
            </a:r>
            <a:r>
              <a:rPr lang="da-DK" sz="1600" dirty="0">
                <a:latin typeface="Arial" panose="020B0604020202020204" pitchFamily="34" charset="0"/>
                <a:cs typeface="Arial" panose="020B0604020202020204" pitchFamily="34" charset="0"/>
              </a:rPr>
              <a:t>i, hvad det kan indebære at være forældre til et barn, der dyrker meget sport og hvilke former for støtte, der kan gives igennem barnets sportsrejse.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smtClean="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A</a:t>
            </a:r>
            <a:r>
              <a:rPr lang="da-DK" sz="1600" dirty="0" smtClean="0">
                <a:latin typeface="Arial" panose="020B0604020202020204" pitchFamily="34" charset="0"/>
                <a:cs typeface="Arial" panose="020B0604020202020204" pitchFamily="34" charset="0"/>
              </a:rPr>
              <a:t>t få et </a:t>
            </a:r>
            <a:r>
              <a:rPr lang="da-DK" sz="1600" dirty="0">
                <a:latin typeface="Arial" panose="020B0604020202020204" pitchFamily="34" charset="0"/>
                <a:cs typeface="Arial" panose="020B0604020202020204" pitchFamily="34" charset="0"/>
              </a:rPr>
              <a:t>indblik i, hvordan </a:t>
            </a:r>
            <a:r>
              <a:rPr lang="da-DK" sz="1600" dirty="0" smtClean="0">
                <a:latin typeface="Arial" panose="020B0604020202020204" pitchFamily="34" charset="0"/>
                <a:cs typeface="Arial" panose="020B0604020202020204" pitchFamily="34" charset="0"/>
              </a:rPr>
              <a:t>I kan </a:t>
            </a:r>
            <a:r>
              <a:rPr lang="da-DK" sz="1600" dirty="0">
                <a:latin typeface="Arial" panose="020B0604020202020204" pitchFamily="34" charset="0"/>
                <a:cs typeface="Arial" panose="020B0604020202020204" pitchFamily="34" charset="0"/>
              </a:rPr>
              <a:t>finde det samme </a:t>
            </a:r>
            <a:r>
              <a:rPr lang="da-DK" sz="1600" dirty="0" smtClean="0">
                <a:latin typeface="Arial" panose="020B0604020202020204" pitchFamily="34" charset="0"/>
                <a:cs typeface="Arial" panose="020B0604020202020204" pitchFamily="34" charset="0"/>
              </a:rPr>
              <a:t>ståsted</a:t>
            </a:r>
            <a:r>
              <a:rPr lang="da-DK" sz="1600" dirty="0">
                <a:latin typeface="Arial" panose="020B0604020202020204" pitchFamily="34" charset="0"/>
                <a:cs typeface="Arial" panose="020B0604020202020204" pitchFamily="34" charset="0"/>
              </a:rPr>
              <a:t> </a:t>
            </a:r>
            <a:r>
              <a:rPr lang="da-DK" sz="1600" dirty="0" smtClean="0">
                <a:latin typeface="Arial" panose="020B0604020202020204" pitchFamily="34" charset="0"/>
                <a:cs typeface="Arial" panose="020B0604020202020204" pitchFamily="34" charset="0"/>
              </a:rPr>
              <a:t>i forhold til engagement i sporten. </a:t>
            </a:r>
            <a:endParaRPr lang="da-DK" sz="1600" dirty="0">
              <a:latin typeface="Arial" panose="020B0604020202020204" pitchFamily="34" charset="0"/>
              <a:cs typeface="Arial" panose="020B0604020202020204" pitchFamily="34" charset="0"/>
            </a:endParaRP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70063" y="1487654"/>
            <a:ext cx="3120711" cy="4682237"/>
          </a:xfrm>
          <a:prstGeom prst="rect">
            <a:avLst/>
          </a:prstGeom>
        </p:spPr>
      </p:pic>
    </p:spTree>
    <p:extLst>
      <p:ext uri="{BB962C8B-B14F-4D97-AF65-F5344CB8AC3E}">
        <p14:creationId xmlns:p14="http://schemas.microsoft.com/office/powerpoint/2010/main" val="3343772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27FD5970-D139-A71A-1BC8-A61D3EF50D8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699" r="19814" b="-1"/>
          <a:stretch/>
        </p:blipFill>
        <p:spPr bwMode="auto">
          <a:xfrm>
            <a:off x="7416799" y="1702012"/>
            <a:ext cx="3946236" cy="3313920"/>
          </a:xfrm>
          <a:prstGeom prst="rect">
            <a:avLst/>
          </a:prstGeom>
          <a:solidFill>
            <a:srgbClr val="FFFFFF"/>
          </a:solidFill>
          <a:extLst/>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Forældrestøtten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097281" y="1814387"/>
            <a:ext cx="6663473" cy="2354491"/>
          </a:xfrm>
          <a:prstGeom prst="rect">
            <a:avLst/>
          </a:prstGeom>
          <a:noFill/>
        </p:spPr>
        <p:txBody>
          <a:bodyPr wrap="square" lIns="108000" rtlCol="0">
            <a:spAutoFit/>
          </a:bodyPr>
          <a:lstStyle/>
          <a:p>
            <a:pPr>
              <a:lnSpc>
                <a:spcPct val="150000"/>
              </a:lnSpc>
            </a:pPr>
            <a:r>
              <a:rPr lang="da-DK" sz="1400" dirty="0" smtClean="0">
                <a:latin typeface="Arial" panose="020B0604020202020204" pitchFamily="34" charset="0"/>
                <a:cs typeface="Arial" panose="020B0604020202020204" pitchFamily="34" charset="0"/>
              </a:rPr>
              <a:t>Involvering </a:t>
            </a:r>
            <a:r>
              <a:rPr lang="da-DK" sz="1400" dirty="0">
                <a:latin typeface="Arial" panose="020B0604020202020204" pitchFamily="34" charset="0"/>
                <a:cs typeface="Arial" panose="020B0604020202020204" pitchFamily="34" charset="0"/>
              </a:rPr>
              <a:t>i dit barns </a:t>
            </a:r>
            <a:r>
              <a:rPr lang="da-DK" sz="1400" dirty="0" smtClean="0">
                <a:latin typeface="Arial" panose="020B0604020202020204" pitchFamily="34" charset="0"/>
                <a:cs typeface="Arial" panose="020B0604020202020204" pitchFamily="34" charset="0"/>
              </a:rPr>
              <a:t>sportsrejse er en god ting.</a:t>
            </a:r>
          </a:p>
          <a:p>
            <a:pPr marL="285750" indent="-285750">
              <a:lnSpc>
                <a:spcPct val="150000"/>
              </a:lnSpc>
              <a:buFont typeface="Wingdings" panose="05000000000000000000" pitchFamily="2" charset="2"/>
              <a:buChar char="ü"/>
            </a:pPr>
            <a:r>
              <a:rPr lang="da-DK" sz="1400" dirty="0" smtClean="0">
                <a:latin typeface="Arial" panose="020B0604020202020204" pitchFamily="34" charset="0"/>
                <a:cs typeface="Arial" panose="020B0604020202020204" pitchFamily="34" charset="0"/>
              </a:rPr>
              <a:t>Du kan se dit barn lære nyt, udvikle sig, have det sjovt, få nye venner, få oplevelser og I kan udvikle en god relation, kommunikation og fælles passion. </a:t>
            </a: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Det er </a:t>
            </a:r>
            <a:r>
              <a:rPr lang="da-DK" sz="1400" dirty="0">
                <a:latin typeface="Arial" panose="020B0604020202020204" pitchFamily="34" charset="0"/>
                <a:cs typeface="Arial" panose="020B0604020202020204" pitchFamily="34" charset="0"/>
              </a:rPr>
              <a:t>ikke altid nemt.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Det </a:t>
            </a:r>
            <a:r>
              <a:rPr lang="da-DK" sz="1400" dirty="0">
                <a:latin typeface="Arial" panose="020B0604020202020204" pitchFamily="34" charset="0"/>
                <a:cs typeface="Arial" panose="020B0604020202020204" pitchFamily="34" charset="0"/>
              </a:rPr>
              <a:t>kan tage meget tid og følelsesmæssig energi.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Det </a:t>
            </a:r>
            <a:r>
              <a:rPr lang="da-DK" sz="1400" dirty="0">
                <a:latin typeface="Arial" panose="020B0604020202020204" pitchFamily="34" charset="0"/>
                <a:cs typeface="Arial" panose="020B0604020202020204" pitchFamily="34" charset="0"/>
              </a:rPr>
              <a:t>kan påvirke ens privatliv, familieliv, økonomi og arbejdsliv. </a:t>
            </a: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92655" y="1424708"/>
            <a:ext cx="2803105" cy="4205709"/>
          </a:xfrm>
          <a:prstGeom prst="rect">
            <a:avLst/>
          </a:prstGeom>
        </p:spPr>
      </p:pic>
    </p:spTree>
    <p:extLst>
      <p:ext uri="{BB962C8B-B14F-4D97-AF65-F5344CB8AC3E}">
        <p14:creationId xmlns:p14="http://schemas.microsoft.com/office/powerpoint/2010/main" val="17969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ladsholder til indhold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025570" y="0"/>
            <a:ext cx="7952766" cy="6632294"/>
          </a:xfrm>
        </p:spPr>
      </p:pic>
    </p:spTree>
    <p:extLst>
      <p:ext uri="{BB962C8B-B14F-4D97-AF65-F5344CB8AC3E}">
        <p14:creationId xmlns:p14="http://schemas.microsoft.com/office/powerpoint/2010/main" val="3404120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Forældrestøtten</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097281" y="1819563"/>
            <a:ext cx="6663473" cy="3600986"/>
          </a:xfrm>
          <a:prstGeom prst="rect">
            <a:avLst/>
          </a:prstGeom>
          <a:noFill/>
        </p:spPr>
        <p:txBody>
          <a:bodyPr wrap="square" lIns="108000" rtlCol="0">
            <a:spAutoFit/>
          </a:bodyPr>
          <a:lstStyle/>
          <a:p>
            <a:pPr>
              <a:lnSpc>
                <a:spcPct val="150000"/>
              </a:lnSpc>
            </a:pPr>
            <a:r>
              <a:rPr lang="da-DK" dirty="0">
                <a:latin typeface="Arial" panose="020B0604020202020204" pitchFamily="34" charset="0"/>
                <a:cs typeface="Arial" panose="020B0604020202020204" pitchFamily="34" charset="0"/>
              </a:rPr>
              <a:t>Barnets sportsrejse kan vare flere år. </a:t>
            </a:r>
          </a:p>
          <a:p>
            <a:pPr>
              <a:lnSpc>
                <a:spcPct val="150000"/>
              </a:lnSpc>
            </a:pPr>
            <a:r>
              <a:rPr lang="da-DK" dirty="0">
                <a:latin typeface="Arial" panose="020B0604020202020204" pitchFamily="34" charset="0"/>
                <a:cs typeface="Arial" panose="020B0604020202020204" pitchFamily="34" charset="0"/>
              </a:rPr>
              <a:t>K</a:t>
            </a:r>
            <a:r>
              <a:rPr lang="da-DK" dirty="0" smtClean="0">
                <a:latin typeface="Arial" panose="020B0604020202020204" pitchFamily="34" charset="0"/>
                <a:cs typeface="Arial" panose="020B0604020202020204" pitchFamily="34" charset="0"/>
              </a:rPr>
              <a:t>ravene </a:t>
            </a:r>
            <a:r>
              <a:rPr lang="da-DK" dirty="0">
                <a:latin typeface="Arial" panose="020B0604020202020204" pitchFamily="34" charset="0"/>
                <a:cs typeface="Arial" panose="020B0604020202020204" pitchFamily="34" charset="0"/>
              </a:rPr>
              <a:t>til barnet ændre sig </a:t>
            </a:r>
            <a:r>
              <a:rPr lang="da-DK" dirty="0" smtClean="0">
                <a:latin typeface="Arial" panose="020B0604020202020204" pitchFamily="34" charset="0"/>
                <a:cs typeface="Arial" panose="020B0604020202020204" pitchFamily="34" charset="0"/>
              </a:rPr>
              <a:t>og </a:t>
            </a:r>
            <a:r>
              <a:rPr lang="da-DK" dirty="0">
                <a:latin typeface="Arial" panose="020B0604020202020204" pitchFamily="34" charset="0"/>
                <a:cs typeface="Arial" panose="020B0604020202020204" pitchFamily="34" charset="0"/>
              </a:rPr>
              <a:t>det samme gælder forældrestøtten. </a:t>
            </a:r>
            <a:endParaRPr lang="da-DK" dirty="0" smtClean="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Der </a:t>
            </a:r>
            <a:r>
              <a:rPr lang="da-DK" dirty="0">
                <a:latin typeface="Arial" panose="020B0604020202020204" pitchFamily="34" charset="0"/>
                <a:cs typeface="Arial" panose="020B0604020202020204" pitchFamily="34" charset="0"/>
              </a:rPr>
              <a:t>kan overordnet skelnes mellem fire typer af forældrestøtte</a:t>
            </a:r>
            <a:r>
              <a:rPr lang="da-DK" dirty="0" smtClean="0">
                <a:latin typeface="Arial" panose="020B0604020202020204" pitchFamily="34" charset="0"/>
                <a:cs typeface="Arial" panose="020B0604020202020204" pitchFamily="34" charset="0"/>
              </a:rPr>
              <a:t>.</a:t>
            </a:r>
          </a:p>
          <a:p>
            <a:pPr>
              <a:lnSpc>
                <a:spcPct val="150000"/>
              </a:lnSpc>
            </a:pPr>
            <a:endParaRPr lang="da-DK"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Emotionel støtte</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Økonomisk støtte</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Praktisk støtte</a:t>
            </a:r>
          </a:p>
          <a:p>
            <a:pPr marL="28575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Informerende støtte</a:t>
            </a:r>
            <a:endParaRPr lang="da-DK" sz="1600"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75054" y="1612582"/>
            <a:ext cx="2747131" cy="4121727"/>
          </a:xfrm>
          <a:prstGeom prst="rect">
            <a:avLst/>
          </a:prstGeom>
        </p:spPr>
      </p:pic>
    </p:spTree>
    <p:extLst>
      <p:ext uri="{BB962C8B-B14F-4D97-AF65-F5344CB8AC3E}">
        <p14:creationId xmlns:p14="http://schemas.microsoft.com/office/powerpoint/2010/main" val="31139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Emotionel støtte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097281" y="1831322"/>
            <a:ext cx="9783155" cy="3416320"/>
          </a:xfrm>
          <a:prstGeom prst="rect">
            <a:avLst/>
          </a:prstGeom>
        </p:spPr>
        <p:txBody>
          <a:bodyPr wrap="square">
            <a:spAutoFit/>
          </a:bodyPr>
          <a:lstStyle/>
          <a:p>
            <a:pPr>
              <a:lnSpc>
                <a:spcPct val="150000"/>
              </a:lnSpc>
            </a:pPr>
            <a:r>
              <a:rPr lang="da-DK" sz="1600" b="1" dirty="0" smtClean="0">
                <a:latin typeface="Arial" panose="020B0604020202020204" pitchFamily="34" charset="0"/>
                <a:ea typeface="Times New Roman" panose="02020603050405020304" pitchFamily="18" charset="0"/>
                <a:cs typeface="Arial" panose="020B0604020202020204" pitchFamily="34" charset="0"/>
              </a:rPr>
              <a:t>Opbygning af selvværd: </a:t>
            </a:r>
            <a:r>
              <a:rPr lang="da-DK" sz="1600" dirty="0" smtClean="0">
                <a:latin typeface="Arial" panose="020B0604020202020204" pitchFamily="34" charset="0"/>
                <a:ea typeface="Times New Roman" panose="02020603050405020304" pitchFamily="18" charset="0"/>
                <a:cs typeface="Arial" panose="020B0604020202020204" pitchFamily="34" charset="0"/>
              </a:rPr>
              <a:t>dit barn føler </a:t>
            </a:r>
            <a:r>
              <a:rPr lang="da-DK" sz="1600" dirty="0">
                <a:latin typeface="Arial" panose="020B0604020202020204" pitchFamily="34" charset="0"/>
                <a:ea typeface="Times New Roman" panose="02020603050405020304" pitchFamily="18" charset="0"/>
                <a:cs typeface="Arial" panose="020B0604020202020204" pitchFamily="34" charset="0"/>
              </a:rPr>
              <a:t>sig elsket, respekteret og værdsat uanset resultater</a:t>
            </a:r>
            <a:r>
              <a:rPr lang="da-DK" sz="16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b="1" dirty="0">
                <a:latin typeface="Arial" panose="020B0604020202020204" pitchFamily="34" charset="0"/>
                <a:ea typeface="Times New Roman" panose="02020603050405020304" pitchFamily="18" charset="0"/>
                <a:cs typeface="Arial" panose="020B0604020202020204" pitchFamily="34" charset="0"/>
              </a:rPr>
              <a:t>S</a:t>
            </a:r>
            <a:r>
              <a:rPr lang="da-DK" sz="1600" b="1" dirty="0" smtClean="0">
                <a:latin typeface="Arial" panose="020B0604020202020204" pitchFamily="34" charset="0"/>
                <a:ea typeface="Times New Roman" panose="02020603050405020304" pitchFamily="18" charset="0"/>
                <a:cs typeface="Arial" panose="020B0604020202020204" pitchFamily="34" charset="0"/>
              </a:rPr>
              <a:t>kabe </a:t>
            </a:r>
            <a:r>
              <a:rPr lang="da-DK" sz="1600" b="1" dirty="0">
                <a:latin typeface="Arial" panose="020B0604020202020204" pitchFamily="34" charset="0"/>
                <a:ea typeface="Times New Roman" panose="02020603050405020304" pitchFamily="18" charset="0"/>
                <a:cs typeface="Arial" panose="020B0604020202020204" pitchFamily="34" charset="0"/>
              </a:rPr>
              <a:t>et trygt </a:t>
            </a:r>
            <a:r>
              <a:rPr lang="da-DK" sz="1600" b="1" dirty="0" smtClean="0">
                <a:latin typeface="Arial" panose="020B0604020202020204" pitchFamily="34" charset="0"/>
                <a:ea typeface="Times New Roman" panose="02020603050405020304" pitchFamily="18" charset="0"/>
                <a:cs typeface="Arial" panose="020B0604020202020204" pitchFamily="34" charset="0"/>
              </a:rPr>
              <a:t>rum: </a:t>
            </a:r>
            <a:r>
              <a:rPr lang="da-DK" sz="1600" dirty="0" smtClean="0">
                <a:latin typeface="Arial" panose="020B0604020202020204" pitchFamily="34" charset="0"/>
                <a:ea typeface="Times New Roman" panose="02020603050405020304" pitchFamily="18" charset="0"/>
                <a:cs typeface="Arial" panose="020B0604020202020204" pitchFamily="34" charset="0"/>
              </a:rPr>
              <a:t>dit barn kan altid </a:t>
            </a:r>
            <a:r>
              <a:rPr lang="da-DK" sz="1600" dirty="0">
                <a:latin typeface="Arial" panose="020B0604020202020204" pitchFamily="34" charset="0"/>
                <a:ea typeface="Times New Roman" panose="02020603050405020304" pitchFamily="18" charset="0"/>
                <a:cs typeface="Arial" panose="020B0604020202020204" pitchFamily="34" charset="0"/>
              </a:rPr>
              <a:t>udtrykke sine </a:t>
            </a:r>
            <a:r>
              <a:rPr lang="da-DK" sz="1600" dirty="0" smtClean="0">
                <a:latin typeface="Arial" panose="020B0604020202020204" pitchFamily="34" charset="0"/>
                <a:ea typeface="Times New Roman" panose="02020603050405020304" pitchFamily="18" charset="0"/>
                <a:cs typeface="Arial" panose="020B0604020202020204" pitchFamily="34" charset="0"/>
              </a:rPr>
              <a:t>bekymringer. </a:t>
            </a:r>
            <a:r>
              <a:rPr lang="da-DK" sz="1600" dirty="0">
                <a:latin typeface="Arial" panose="020B0604020202020204" pitchFamily="34" charset="0"/>
                <a:ea typeface="Times New Roman" panose="02020603050405020304" pitchFamily="18" charset="0"/>
                <a:cs typeface="Arial" panose="020B0604020202020204" pitchFamily="34" charset="0"/>
              </a:rPr>
              <a:t>Du skal </a:t>
            </a:r>
            <a:r>
              <a:rPr lang="da-DK" sz="1600" dirty="0" smtClean="0">
                <a:latin typeface="Arial" panose="020B0604020202020204" pitchFamily="34" charset="0"/>
                <a:ea typeface="Times New Roman" panose="02020603050405020304" pitchFamily="18" charset="0"/>
                <a:cs typeface="Arial" panose="020B0604020202020204" pitchFamily="34" charset="0"/>
              </a:rPr>
              <a:t>samle </a:t>
            </a:r>
            <a:r>
              <a:rPr lang="da-DK" sz="1600" dirty="0">
                <a:latin typeface="Arial" panose="020B0604020202020204" pitchFamily="34" charset="0"/>
                <a:ea typeface="Times New Roman" panose="02020603050405020304" pitchFamily="18" charset="0"/>
                <a:cs typeface="Arial" panose="020B0604020202020204" pitchFamily="34" charset="0"/>
              </a:rPr>
              <a:t>brikkerne op, når det </a:t>
            </a:r>
            <a:r>
              <a:rPr lang="da-DK" sz="1600" dirty="0" smtClean="0">
                <a:latin typeface="Arial" panose="020B0604020202020204" pitchFamily="34" charset="0"/>
                <a:ea typeface="Times New Roman" panose="02020603050405020304" pitchFamily="18" charset="0"/>
                <a:cs typeface="Arial" panose="020B0604020202020204" pitchFamily="34" charset="0"/>
              </a:rPr>
              <a:t>går </a:t>
            </a:r>
            <a:r>
              <a:rPr lang="da-DK" sz="1600" dirty="0">
                <a:latin typeface="Arial" panose="020B0604020202020204" pitchFamily="34" charset="0"/>
                <a:ea typeface="Times New Roman" panose="02020603050405020304" pitchFamily="18" charset="0"/>
                <a:cs typeface="Arial" panose="020B0604020202020204" pitchFamily="34" charset="0"/>
              </a:rPr>
              <a:t>galt og hjælpe dit barn med at håndtere de uundgåelige bump på vejen.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b="1" dirty="0" smtClean="0">
                <a:latin typeface="Arial" panose="020B0604020202020204" pitchFamily="34" charset="0"/>
                <a:ea typeface="Times New Roman" panose="02020603050405020304" pitchFamily="18" charset="0"/>
                <a:cs typeface="Arial" panose="020B0604020202020204" pitchFamily="34" charset="0"/>
              </a:rPr>
              <a:t>Barnets ambassadør: </a:t>
            </a:r>
            <a:r>
              <a:rPr lang="da-DK" sz="1600" dirty="0" smtClean="0">
                <a:latin typeface="Arial" panose="020B0604020202020204" pitchFamily="34" charset="0"/>
                <a:ea typeface="Times New Roman" panose="02020603050405020304" pitchFamily="18" charset="0"/>
                <a:cs typeface="Arial" panose="020B0604020202020204" pitchFamily="34" charset="0"/>
              </a:rPr>
              <a:t>lære </a:t>
            </a:r>
            <a:r>
              <a:rPr lang="da-DK" sz="1600" dirty="0">
                <a:latin typeface="Arial" panose="020B0604020202020204" pitchFamily="34" charset="0"/>
                <a:ea typeface="Times New Roman" panose="02020603050405020304" pitchFamily="18" charset="0"/>
                <a:cs typeface="Arial" panose="020B0604020202020204" pitchFamily="34" charset="0"/>
              </a:rPr>
              <a:t>og vise </a:t>
            </a:r>
            <a:r>
              <a:rPr lang="da-DK" sz="1600" dirty="0" smtClean="0">
                <a:latin typeface="Arial" panose="020B0604020202020204" pitchFamily="34" charset="0"/>
                <a:ea typeface="Times New Roman" panose="02020603050405020304" pitchFamily="18" charset="0"/>
                <a:cs typeface="Arial" panose="020B0604020202020204" pitchFamily="34" charset="0"/>
              </a:rPr>
              <a:t>dit barn, </a:t>
            </a:r>
            <a:r>
              <a:rPr lang="da-DK" sz="1600" dirty="0">
                <a:latin typeface="Arial" panose="020B0604020202020204" pitchFamily="34" charset="0"/>
                <a:ea typeface="Times New Roman" panose="02020603050405020304" pitchFamily="18" charset="0"/>
                <a:cs typeface="Arial" panose="020B0604020202020204" pitchFamily="34" charset="0"/>
              </a:rPr>
              <a:t>at det er okay at sige stop.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da-DK" sz="1600" dirty="0" smtClean="0">
                <a:latin typeface="Arial" panose="020B0604020202020204" pitchFamily="34" charset="0"/>
                <a:ea typeface="Times New Roman" panose="02020603050405020304" pitchFamily="18" charset="0"/>
                <a:cs typeface="Arial" panose="020B0604020202020204" pitchFamily="34" charset="0"/>
              </a:rPr>
              <a:t>Træningsfri </a:t>
            </a:r>
            <a:r>
              <a:rPr lang="da-DK" sz="1600" dirty="0">
                <a:latin typeface="Arial" panose="020B0604020202020204" pitchFamily="34" charset="0"/>
                <a:ea typeface="Times New Roman" panose="02020603050405020304" pitchFamily="18" charset="0"/>
                <a:cs typeface="Arial" panose="020B0604020202020204" pitchFamily="34" charset="0"/>
              </a:rPr>
              <a:t>dag, fordi barnet fysisk eller psykisk skal have ro. </a:t>
            </a:r>
            <a:r>
              <a:rPr lang="da-DK" sz="1600" dirty="0" smtClean="0">
                <a:latin typeface="Arial" panose="020B0604020202020204" pitchFamily="34" charset="0"/>
                <a:ea typeface="Times New Roman" panose="02020603050405020304" pitchFamily="18" charset="0"/>
                <a:cs typeface="Arial" panose="020B0604020202020204" pitchFamily="34" charset="0"/>
              </a:rPr>
              <a:t>Eller pga. skade/sygdom.</a:t>
            </a:r>
          </a:p>
          <a:p>
            <a:pPr marL="285750" indent="-285750">
              <a:lnSpc>
                <a:spcPct val="150000"/>
              </a:lnSpc>
              <a:buFont typeface="Arial" panose="020B0604020202020204" pitchFamily="34" charset="0"/>
              <a:buChar char="•"/>
            </a:pPr>
            <a:r>
              <a:rPr lang="da-DK" sz="1600" dirty="0" smtClean="0">
                <a:latin typeface="Arial" panose="020B0604020202020204" pitchFamily="34" charset="0"/>
                <a:ea typeface="Times New Roman" panose="02020603050405020304" pitchFamily="18" charset="0"/>
                <a:cs typeface="Arial" panose="020B0604020202020204" pitchFamily="34" charset="0"/>
              </a:rPr>
              <a:t>Sige stop </a:t>
            </a:r>
            <a:r>
              <a:rPr lang="da-DK" sz="1600" dirty="0">
                <a:latin typeface="Arial" panose="020B0604020202020204" pitchFamily="34" charset="0"/>
                <a:ea typeface="Times New Roman" panose="02020603050405020304" pitchFamily="18" charset="0"/>
                <a:cs typeface="Arial" panose="020B0604020202020204" pitchFamily="34" charset="0"/>
              </a:rPr>
              <a:t>over for en opførsel eller krav, som barnet ikke skal opleve.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da-DK" sz="1600" dirty="0" smtClean="0">
                <a:latin typeface="Arial" panose="020B0604020202020204" pitchFamily="34" charset="0"/>
                <a:ea typeface="Times New Roman" panose="02020603050405020304" pitchFamily="18" charset="0"/>
                <a:cs typeface="Arial" panose="020B0604020202020204" pitchFamily="34" charset="0"/>
              </a:rPr>
              <a:t>Hjælpe dit </a:t>
            </a:r>
            <a:r>
              <a:rPr lang="da-DK" sz="1600" dirty="0">
                <a:latin typeface="Arial" panose="020B0604020202020204" pitchFamily="34" charset="0"/>
                <a:ea typeface="Times New Roman" panose="02020603050405020304" pitchFamily="18" charset="0"/>
                <a:cs typeface="Arial" panose="020B0604020202020204" pitchFamily="34" charset="0"/>
              </a:rPr>
              <a:t>barn til at stoppe helt med sporten. </a:t>
            </a:r>
            <a:endParaRPr lang="da-DK" sz="1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65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Økonomisk støtte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097281" y="1702012"/>
            <a:ext cx="9783155" cy="4616648"/>
          </a:xfrm>
          <a:prstGeom prst="rect">
            <a:avLst/>
          </a:prstGeom>
        </p:spPr>
        <p:txBody>
          <a:bodyPr wrap="square">
            <a:spAutoFit/>
          </a:bodyPr>
          <a:lstStyle/>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Kontingenter/betale </a:t>
            </a:r>
            <a:r>
              <a:rPr lang="da-DK" sz="1400" dirty="0">
                <a:latin typeface="Arial" panose="020B0604020202020204" pitchFamily="34" charset="0"/>
                <a:cs typeface="Arial" panose="020B0604020202020204" pitchFamily="34" charset="0"/>
              </a:rPr>
              <a:t>for </a:t>
            </a:r>
            <a:r>
              <a:rPr lang="da-DK" sz="1400" dirty="0" smtClean="0">
                <a:latin typeface="Arial" panose="020B0604020202020204" pitchFamily="34" charset="0"/>
                <a:cs typeface="Arial" panose="020B0604020202020204" pitchFamily="34" charset="0"/>
              </a:rPr>
              <a:t>træning.</a:t>
            </a: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U</a:t>
            </a:r>
            <a:r>
              <a:rPr lang="da-DK" sz="1400" dirty="0" smtClean="0">
                <a:latin typeface="Arial" panose="020B0604020202020204" pitchFamily="34" charset="0"/>
                <a:cs typeface="Arial" panose="020B0604020202020204" pitchFamily="34" charset="0"/>
              </a:rPr>
              <a:t>dgifter </a:t>
            </a:r>
            <a:r>
              <a:rPr lang="da-DK" sz="1400" dirty="0">
                <a:latin typeface="Arial" panose="020B0604020202020204" pitchFamily="34" charset="0"/>
                <a:cs typeface="Arial" panose="020B0604020202020204" pitchFamily="34" charset="0"/>
              </a:rPr>
              <a:t>til </a:t>
            </a:r>
            <a:r>
              <a:rPr lang="da-DK" sz="1400" dirty="0" smtClean="0">
                <a:latin typeface="Arial" panose="020B0604020202020204" pitchFamily="34" charset="0"/>
                <a:cs typeface="Arial" panose="020B0604020202020204" pitchFamily="34" charset="0"/>
              </a:rPr>
              <a:t>konkurrencer.</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Træningslejre</a:t>
            </a: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U</a:t>
            </a:r>
            <a:r>
              <a:rPr lang="da-DK" sz="1400" dirty="0" smtClean="0">
                <a:latin typeface="Arial" panose="020B0604020202020204" pitchFamily="34" charset="0"/>
                <a:cs typeface="Arial" panose="020B0604020202020204" pitchFamily="34" charset="0"/>
              </a:rPr>
              <a:t>dstyr </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Eksperter f.eks</a:t>
            </a:r>
            <a:r>
              <a:rPr lang="da-DK" sz="1400" dirty="0">
                <a:latin typeface="Arial" panose="020B0604020202020204" pitchFamily="34" charset="0"/>
                <a:cs typeface="Arial" panose="020B0604020202020204" pitchFamily="34" charset="0"/>
              </a:rPr>
              <a:t>. </a:t>
            </a:r>
            <a:r>
              <a:rPr lang="da-DK" sz="1400" dirty="0" smtClean="0">
                <a:latin typeface="Arial" panose="020B0604020202020204" pitchFamily="34" charset="0"/>
                <a:cs typeface="Arial" panose="020B0604020202020204" pitchFamily="34" charset="0"/>
              </a:rPr>
              <a:t>Fysioterapi.</a:t>
            </a:r>
          </a:p>
          <a:p>
            <a:pPr marL="285750" indent="-285750">
              <a:lnSpc>
                <a:spcPct val="150000"/>
              </a:lnSpc>
              <a:buFont typeface="Arial" panose="020B0604020202020204" pitchFamily="34" charset="0"/>
              <a:buChar char="•"/>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Obs!</a:t>
            </a:r>
            <a:r>
              <a:rPr lang="da-DK" sz="1400" dirty="0">
                <a:latin typeface="Arial" panose="020B0604020202020204" pitchFamily="34" charset="0"/>
                <a:cs typeface="Arial" panose="020B0604020202020204" pitchFamily="34" charset="0"/>
              </a:rPr>
              <a:t/>
            </a:r>
            <a:br>
              <a:rPr lang="da-DK" sz="1400" dirty="0">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Vær </a:t>
            </a:r>
            <a:r>
              <a:rPr lang="da-DK" sz="1400" dirty="0" smtClean="0">
                <a:latin typeface="Arial" panose="020B0604020202020204" pitchFamily="34" charset="0"/>
                <a:cs typeface="Arial" panose="020B0604020202020204" pitchFamily="34" charset="0"/>
              </a:rPr>
              <a:t>særligt </a:t>
            </a:r>
            <a:r>
              <a:rPr lang="da-DK" sz="1400" dirty="0">
                <a:latin typeface="Arial" panose="020B0604020202020204" pitchFamily="34" charset="0"/>
                <a:cs typeface="Arial" panose="020B0604020202020204" pitchFamily="34" charset="0"/>
              </a:rPr>
              <a:t>opmærksom på ikke at betale for mere end behovet </a:t>
            </a:r>
            <a:r>
              <a:rPr lang="da-DK" sz="1400" dirty="0" smtClean="0">
                <a:latin typeface="Arial" panose="020B0604020202020204" pitchFamily="34" charset="0"/>
                <a:cs typeface="Arial" panose="020B0604020202020204" pitchFamily="34" charset="0"/>
              </a:rPr>
              <a:t>er.</a:t>
            </a:r>
          </a:p>
          <a:p>
            <a:pPr>
              <a:lnSpc>
                <a:spcPct val="150000"/>
              </a:lnSpc>
            </a:pPr>
            <a:r>
              <a:rPr lang="da-DK" sz="1400" dirty="0">
                <a:latin typeface="Arial" panose="020B0604020202020204" pitchFamily="34" charset="0"/>
                <a:cs typeface="Arial" panose="020B0604020202020204" pitchFamily="34" charset="0"/>
              </a:rPr>
              <a:t>F</a:t>
            </a:r>
            <a:r>
              <a:rPr lang="da-DK" sz="1400" dirty="0" smtClean="0">
                <a:latin typeface="Arial" panose="020B0604020202020204" pitchFamily="34" charset="0"/>
                <a:cs typeface="Arial" panose="020B0604020202020204" pitchFamily="34" charset="0"/>
              </a:rPr>
              <a:t>.eks</a:t>
            </a:r>
            <a:r>
              <a:rPr lang="da-DK" sz="1400" dirty="0">
                <a:latin typeface="Arial" panose="020B0604020202020204" pitchFamily="34" charset="0"/>
                <a:cs typeface="Arial" panose="020B0604020202020204" pitchFamily="34" charset="0"/>
              </a:rPr>
              <a:t>. ekstra træningstimer, dyrere og smartere udstyr.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Gå </a:t>
            </a:r>
            <a:r>
              <a:rPr lang="da-DK" sz="1400" dirty="0">
                <a:latin typeface="Arial" panose="020B0604020202020204" pitchFamily="34" charset="0"/>
                <a:cs typeface="Arial" panose="020B0604020202020204" pitchFamily="34" charset="0"/>
              </a:rPr>
              <a:t>i dialog med træneren, erfarne forældre eller ældre udøvere, hvis du er i tvivl.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Vær </a:t>
            </a:r>
            <a:r>
              <a:rPr lang="da-DK" sz="1400" dirty="0">
                <a:latin typeface="Arial" panose="020B0604020202020204" pitchFamily="34" charset="0"/>
                <a:cs typeface="Arial" panose="020B0604020202020204" pitchFamily="34" charset="0"/>
              </a:rPr>
              <a:t>opmærksom på, at </a:t>
            </a:r>
            <a:r>
              <a:rPr lang="da-DK" sz="1400" dirty="0" smtClean="0">
                <a:latin typeface="Arial" panose="020B0604020202020204" pitchFamily="34" charset="0"/>
                <a:cs typeface="Arial" panose="020B0604020202020204" pitchFamily="34" charset="0"/>
              </a:rPr>
              <a:t>dit barn ikke føler, at han/hun ”skylder</a:t>
            </a:r>
            <a:r>
              <a:rPr lang="da-DK" sz="1400" dirty="0">
                <a:latin typeface="Arial" panose="020B0604020202020204" pitchFamily="34" charset="0"/>
                <a:cs typeface="Arial" panose="020B0604020202020204" pitchFamily="34" charset="0"/>
              </a:rPr>
              <a:t>” og dermed skal præstere godt, fordi </a:t>
            </a:r>
            <a:r>
              <a:rPr lang="da-DK" sz="1400" dirty="0" smtClean="0">
                <a:latin typeface="Arial" panose="020B0604020202020204" pitchFamily="34" charset="0"/>
                <a:cs typeface="Arial" panose="020B0604020202020204" pitchFamily="34" charset="0"/>
              </a:rPr>
              <a:t>du investerer </a:t>
            </a:r>
            <a:r>
              <a:rPr lang="da-DK" sz="1400" dirty="0">
                <a:latin typeface="Arial" panose="020B0604020202020204" pitchFamily="34" charset="0"/>
                <a:cs typeface="Arial" panose="020B0604020202020204" pitchFamily="34" charset="0"/>
              </a:rPr>
              <a:t>mange penge i sporten.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Det </a:t>
            </a:r>
            <a:r>
              <a:rPr lang="da-DK" sz="1400" dirty="0">
                <a:latin typeface="Arial" panose="020B0604020202020204" pitchFamily="34" charset="0"/>
                <a:cs typeface="Arial" panose="020B0604020202020204" pitchFamily="34" charset="0"/>
              </a:rPr>
              <a:t>kan blive et yderlige pres, </a:t>
            </a:r>
            <a:r>
              <a:rPr lang="da-DK" sz="1400" dirty="0" smtClean="0">
                <a:latin typeface="Arial" panose="020B0604020202020204" pitchFamily="34" charset="0"/>
                <a:cs typeface="Arial" panose="020B0604020202020204" pitchFamily="34" charset="0"/>
              </a:rPr>
              <a:t>dit barn </a:t>
            </a:r>
            <a:r>
              <a:rPr lang="da-DK" sz="1400" dirty="0">
                <a:latin typeface="Arial" panose="020B0604020202020204" pitchFamily="34" charset="0"/>
                <a:cs typeface="Arial" panose="020B0604020202020204" pitchFamily="34" charset="0"/>
              </a:rPr>
              <a:t>putter på sig selv til konkurrence. </a:t>
            </a:r>
            <a:endParaRPr lang="da-DK"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89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73F81804712514682CCE7452CD89431" ma:contentTypeVersion="18" ma:contentTypeDescription="Opret et nyt dokument." ma:contentTypeScope="" ma:versionID="8dd473efd686f220ed1331555cc722ae">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4c65d4a3ca1283531a114c3fb5def228"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2.xml><?xml version="1.0" encoding="utf-8"?>
<ds:datastoreItem xmlns:ds="http://schemas.openxmlformats.org/officeDocument/2006/customXml" ds:itemID="{BA77AE41-9A36-4903-BF1A-82717B13BD99}">
  <ds:schemaRefs>
    <ds:schemaRef ds:uri="http://purl.org/dc/elements/1.1/"/>
    <ds:schemaRef ds:uri="http://schemas.microsoft.com/office/2006/metadata/properties"/>
    <ds:schemaRef ds:uri="http://purl.org/dc/terms/"/>
    <ds:schemaRef ds:uri="http://schemas.openxmlformats.org/package/2006/metadata/core-properties"/>
    <ds:schemaRef ds:uri="20741a84-6104-4cdc-8c70-eca0c2de1303"/>
    <ds:schemaRef ds:uri="http://schemas.microsoft.com/office/2006/documentManagement/types"/>
    <ds:schemaRef ds:uri="http://schemas.microsoft.com/office/infopath/2007/PartnerControls"/>
    <ds:schemaRef ds:uri="30fd8fb3-0b55-40c5-8c15-3a3ad201fdd3"/>
    <ds:schemaRef ds:uri="http://www.w3.org/XML/1998/namespace"/>
    <ds:schemaRef ds:uri="http://purl.org/dc/dcmitype/"/>
  </ds:schemaRefs>
</ds:datastoreItem>
</file>

<file path=customXml/itemProps3.xml><?xml version="1.0" encoding="utf-8"?>
<ds:datastoreItem xmlns:ds="http://schemas.openxmlformats.org/officeDocument/2006/customXml" ds:itemID="{B605E870-9F3F-4AB5-938D-79C39A2A43D5}"/>
</file>

<file path=docProps/app.xml><?xml version="1.0" encoding="utf-8"?>
<Properties xmlns="http://schemas.openxmlformats.org/officeDocument/2006/extended-properties" xmlns:vt="http://schemas.openxmlformats.org/officeDocument/2006/docPropsVTypes">
  <Template>TD Powerpoint skabelon</Template>
  <TotalTime>823</TotalTime>
  <Words>1560</Words>
  <Application>Microsoft Office PowerPoint</Application>
  <PresentationFormat>Widescreen</PresentationFormat>
  <Paragraphs>189</Paragraphs>
  <Slides>21</Slides>
  <Notes>21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21</vt:i4>
      </vt:variant>
    </vt:vector>
  </HeadingPairs>
  <TitlesOfParts>
    <vt:vector size="29" baseType="lpstr">
      <vt:lpstr>Arial</vt:lpstr>
      <vt:lpstr>Arial Black</vt:lpstr>
      <vt:lpstr>Calibri</vt:lpstr>
      <vt:lpstr>Calibri Light</vt:lpstr>
      <vt:lpstr>Symbol</vt:lpstr>
      <vt:lpstr>Times New Roman</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40</cp:revision>
  <dcterms:created xsi:type="dcterms:W3CDTF">2024-06-04T06:36:41Z</dcterms:created>
  <dcterms:modified xsi:type="dcterms:W3CDTF">2024-10-04T11:05:53Z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